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935" r:id="rId4"/>
  </p:sldMasterIdLst>
  <p:notesMasterIdLst>
    <p:notesMasterId r:id="rId25"/>
  </p:notesMasterIdLst>
  <p:handoutMasterIdLst>
    <p:handoutMasterId r:id="rId26"/>
  </p:handoutMasterIdLst>
  <p:sldIdLst>
    <p:sldId id="523" r:id="rId5"/>
    <p:sldId id="320" r:id="rId6"/>
    <p:sldId id="532" r:id="rId7"/>
    <p:sldId id="568" r:id="rId8"/>
    <p:sldId id="536" r:id="rId9"/>
    <p:sldId id="548" r:id="rId10"/>
    <p:sldId id="534" r:id="rId11"/>
    <p:sldId id="533" r:id="rId12"/>
    <p:sldId id="541" r:id="rId13"/>
    <p:sldId id="539" r:id="rId14"/>
    <p:sldId id="540" r:id="rId15"/>
    <p:sldId id="566" r:id="rId16"/>
    <p:sldId id="567" r:id="rId17"/>
    <p:sldId id="556" r:id="rId18"/>
    <p:sldId id="557" r:id="rId19"/>
    <p:sldId id="558" r:id="rId20"/>
    <p:sldId id="559" r:id="rId21"/>
    <p:sldId id="561" r:id="rId22"/>
    <p:sldId id="570" r:id="rId23"/>
    <p:sldId id="563" r:id="rId24"/>
  </p:sldIdLst>
  <p:sldSz cx="12188825" cy="6858000"/>
  <p:notesSz cx="7010400" cy="92964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888" userDrawn="1">
          <p15:clr>
            <a:srgbClr val="A4A3A4"/>
          </p15:clr>
        </p15:guide>
        <p15:guide id="2" pos="3839" userDrawn="1">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39C2F"/>
    <a:srgbClr val="C59C27"/>
    <a:srgbClr val="D13940"/>
    <a:srgbClr val="EF9A1A"/>
    <a:srgbClr val="907262"/>
    <a:srgbClr val="B3CD1F"/>
    <a:srgbClr val="43B1E5"/>
    <a:srgbClr val="00B8BB"/>
    <a:srgbClr val="426FB6"/>
    <a:srgbClr val="13AAB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756" autoAdjust="0"/>
    <p:restoredTop sz="95840" autoAdjust="0"/>
  </p:normalViewPr>
  <p:slideViewPr>
    <p:cSldViewPr snapToGrid="0" showGuides="1">
      <p:cViewPr varScale="1">
        <p:scale>
          <a:sx n="116" d="100"/>
          <a:sy n="116" d="100"/>
        </p:scale>
        <p:origin x="960" y="82"/>
      </p:cViewPr>
      <p:guideLst>
        <p:guide orient="horz" pos="888"/>
        <p:guide pos="3839"/>
      </p:guideLst>
    </p:cSldViewPr>
  </p:slid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55" d="100"/>
          <a:sy n="55" d="100"/>
        </p:scale>
        <p:origin x="-1472" y="-64"/>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70338" y="0"/>
            <a:ext cx="3038475" cy="465138"/>
          </a:xfrm>
          <a:prstGeom prst="rect">
            <a:avLst/>
          </a:prstGeom>
        </p:spPr>
        <p:txBody>
          <a:bodyPr vert="horz" lIns="91440" tIns="45720" rIns="91440" bIns="45720" rtlCol="0"/>
          <a:lstStyle>
            <a:lvl1pPr algn="r">
              <a:defRPr sz="1200"/>
            </a:lvl1pPr>
          </a:lstStyle>
          <a:p>
            <a:fld id="{0B842F42-2CE9-4E35-95C1-410DC08A50B1}" type="datetimeFigureOut">
              <a:rPr lang="en-US" smtClean="0"/>
              <a:t>5/19/2022</a:t>
            </a:fld>
            <a:endParaRPr lang="en-US"/>
          </a:p>
        </p:txBody>
      </p:sp>
      <p:sp>
        <p:nvSpPr>
          <p:cNvPr id="4" name="Footer Placeholder 3"/>
          <p:cNvSpPr>
            <a:spLocks noGrp="1"/>
          </p:cNvSpPr>
          <p:nvPr>
            <p:ph type="ftr" sz="quarter" idx="2"/>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70338" y="8829675"/>
            <a:ext cx="3038475" cy="465138"/>
          </a:xfrm>
          <a:prstGeom prst="rect">
            <a:avLst/>
          </a:prstGeom>
        </p:spPr>
        <p:txBody>
          <a:bodyPr vert="horz" lIns="91440" tIns="45720" rIns="91440" bIns="45720" rtlCol="0" anchor="b"/>
          <a:lstStyle>
            <a:lvl1pPr algn="r">
              <a:defRPr sz="1200"/>
            </a:lvl1pPr>
          </a:lstStyle>
          <a:p>
            <a:fld id="{26F2E89A-4FDF-4617-8DDF-BE2769EE821E}" type="slidenum">
              <a:rPr lang="en-US" smtClean="0"/>
              <a:t>‹#›</a:t>
            </a:fld>
            <a:endParaRPr lang="en-US"/>
          </a:p>
        </p:txBody>
      </p:sp>
    </p:spTree>
    <p:extLst>
      <p:ext uri="{BB962C8B-B14F-4D97-AF65-F5344CB8AC3E}">
        <p14:creationId xmlns:p14="http://schemas.microsoft.com/office/powerpoint/2010/main" val="25792619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5138"/>
          </a:xfrm>
          <a:prstGeom prst="rect">
            <a:avLst/>
          </a:prstGeom>
        </p:spPr>
        <p:txBody>
          <a:bodyPr vert="horz" lIns="91440" tIns="45720" rIns="91440" bIns="45720" rtlCol="0"/>
          <a:lstStyle>
            <a:lvl1pPr algn="r">
              <a:defRPr sz="1200"/>
            </a:lvl1pPr>
          </a:lstStyle>
          <a:p>
            <a:fld id="{6F282904-F315-4730-8D91-37D99E141A6F}" type="datetimeFigureOut">
              <a:rPr lang="en-US" smtClean="0"/>
              <a:t>5/19/2022</a:t>
            </a:fld>
            <a:endParaRPr lang="en-US"/>
          </a:p>
        </p:txBody>
      </p:sp>
      <p:sp>
        <p:nvSpPr>
          <p:cNvPr id="4" name="Slide Image Placeholder 3"/>
          <p:cNvSpPr>
            <a:spLocks noGrp="1" noRot="1" noChangeAspect="1"/>
          </p:cNvSpPr>
          <p:nvPr>
            <p:ph type="sldImg" idx="2"/>
          </p:nvPr>
        </p:nvSpPr>
        <p:spPr>
          <a:xfrm>
            <a:off x="407988" y="696913"/>
            <a:ext cx="6194425" cy="34861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16425"/>
            <a:ext cx="5607050" cy="4183063"/>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5138"/>
          </a:xfrm>
          <a:prstGeom prst="rect">
            <a:avLst/>
          </a:prstGeom>
        </p:spPr>
        <p:txBody>
          <a:bodyPr vert="horz" lIns="91440" tIns="45720" rIns="91440" bIns="45720" rtlCol="0" anchor="b"/>
          <a:lstStyle>
            <a:lvl1pPr algn="r">
              <a:defRPr sz="1200"/>
            </a:lvl1pPr>
          </a:lstStyle>
          <a:p>
            <a:fld id="{54E672D7-8E2D-4611-973D-F4591A707C34}" type="slidenum">
              <a:rPr lang="en-US" smtClean="0"/>
              <a:t>‹#›</a:t>
            </a:fld>
            <a:endParaRPr lang="en-US"/>
          </a:p>
        </p:txBody>
      </p:sp>
    </p:spTree>
    <p:extLst>
      <p:ext uri="{BB962C8B-B14F-4D97-AF65-F5344CB8AC3E}">
        <p14:creationId xmlns:p14="http://schemas.microsoft.com/office/powerpoint/2010/main" val="17013578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Pts val="1400"/>
              <a:buFontTx/>
              <a:buNone/>
              <a:tabLst/>
              <a:defRPr/>
            </a:pPr>
            <a:r>
              <a:rPr lang="en-US" sz="1200" kern="1200" dirty="0">
                <a:solidFill>
                  <a:schemeClr val="tx1"/>
                </a:solidFill>
                <a:effectLst/>
                <a:latin typeface="+mn-lt"/>
                <a:ea typeface="+mn-ea"/>
                <a:cs typeface="+mn-cs"/>
              </a:rPr>
              <a:t>Hello, everyone.  I'm _from.  ___.  In this module I’m going to be talking about continuous integration and how it can be used in the development process for scientific computing.</a:t>
            </a:r>
          </a:p>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1</a:t>
            </a:fld>
            <a:endParaRPr lang="en-US" dirty="0"/>
          </a:p>
        </p:txBody>
      </p:sp>
    </p:spTree>
    <p:extLst>
      <p:ext uri="{BB962C8B-B14F-4D97-AF65-F5344CB8AC3E}">
        <p14:creationId xmlns:p14="http://schemas.microsoft.com/office/powerpoint/2010/main" val="2255124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 over the definitions and how it is used in a workflow. A process of inserting a check in development cycle. </a:t>
            </a:r>
          </a:p>
        </p:txBody>
      </p:sp>
      <p:sp>
        <p:nvSpPr>
          <p:cNvPr id="4" name="Slide Number Placeholder 3"/>
          <p:cNvSpPr>
            <a:spLocks noGrp="1"/>
          </p:cNvSpPr>
          <p:nvPr>
            <p:ph type="sldNum" sz="quarter" idx="5"/>
          </p:nvPr>
        </p:nvSpPr>
        <p:spPr/>
        <p:txBody>
          <a:bodyPr/>
          <a:lstStyle/>
          <a:p>
            <a:fld id="{54E672D7-8E2D-4611-973D-F4591A707C34}" type="slidenum">
              <a:rPr lang="en-US" smtClean="0"/>
              <a:t>3</a:t>
            </a:fld>
            <a:endParaRPr lang="en-US"/>
          </a:p>
        </p:txBody>
      </p:sp>
    </p:spTree>
    <p:extLst>
      <p:ext uri="{BB962C8B-B14F-4D97-AF65-F5344CB8AC3E}">
        <p14:creationId xmlns:p14="http://schemas.microsoft.com/office/powerpoint/2010/main" val="36645511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4</a:t>
            </a:fld>
            <a:endParaRPr lang="en-US"/>
          </a:p>
        </p:txBody>
      </p:sp>
    </p:spTree>
    <p:extLst>
      <p:ext uri="{BB962C8B-B14F-4D97-AF65-F5344CB8AC3E}">
        <p14:creationId xmlns:p14="http://schemas.microsoft.com/office/powerpoint/2010/main" val="10541254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Update example to use GitLab? Should we even have this part? Stress getting things generally in order so they are adaptable to ECP CI.</a:t>
            </a:r>
          </a:p>
        </p:txBody>
      </p:sp>
      <p:sp>
        <p:nvSpPr>
          <p:cNvPr id="4" name="Slide Number Placeholder 3"/>
          <p:cNvSpPr>
            <a:spLocks noGrp="1"/>
          </p:cNvSpPr>
          <p:nvPr>
            <p:ph type="sldNum" sz="quarter" idx="5"/>
          </p:nvPr>
        </p:nvSpPr>
        <p:spPr/>
        <p:txBody>
          <a:bodyPr/>
          <a:lstStyle/>
          <a:p>
            <a:fld id="{54E672D7-8E2D-4611-973D-F4591A707C34}" type="slidenum">
              <a:rPr lang="en-US" smtClean="0"/>
              <a:t>11</a:t>
            </a:fld>
            <a:endParaRPr lang="en-US" dirty="0"/>
          </a:p>
        </p:txBody>
      </p:sp>
    </p:spTree>
    <p:extLst>
      <p:ext uri="{BB962C8B-B14F-4D97-AF65-F5344CB8AC3E}">
        <p14:creationId xmlns:p14="http://schemas.microsoft.com/office/powerpoint/2010/main" val="26528454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Update example to use GitLab? Should we even have this part? Stress getting things generally in order so they are adaptable to ECP CI.</a:t>
            </a:r>
          </a:p>
        </p:txBody>
      </p:sp>
      <p:sp>
        <p:nvSpPr>
          <p:cNvPr id="4" name="Slide Number Placeholder 3"/>
          <p:cNvSpPr>
            <a:spLocks noGrp="1"/>
          </p:cNvSpPr>
          <p:nvPr>
            <p:ph type="sldNum" sz="quarter" idx="5"/>
          </p:nvPr>
        </p:nvSpPr>
        <p:spPr/>
        <p:txBody>
          <a:bodyPr/>
          <a:lstStyle/>
          <a:p>
            <a:fld id="{54E672D7-8E2D-4611-973D-F4591A707C34}" type="slidenum">
              <a:rPr lang="en-US" smtClean="0"/>
              <a:t>12</a:t>
            </a:fld>
            <a:endParaRPr lang="en-US" dirty="0"/>
          </a:p>
        </p:txBody>
      </p:sp>
    </p:spTree>
    <p:extLst>
      <p:ext uri="{BB962C8B-B14F-4D97-AF65-F5344CB8AC3E}">
        <p14:creationId xmlns:p14="http://schemas.microsoft.com/office/powerpoint/2010/main" val="16908970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Consider dropping this slide?</a:t>
            </a:r>
          </a:p>
        </p:txBody>
      </p:sp>
      <p:sp>
        <p:nvSpPr>
          <p:cNvPr id="4" name="Slide Number Placeholder 3"/>
          <p:cNvSpPr>
            <a:spLocks noGrp="1"/>
          </p:cNvSpPr>
          <p:nvPr>
            <p:ph type="sldNum" sz="quarter" idx="5"/>
          </p:nvPr>
        </p:nvSpPr>
        <p:spPr/>
        <p:txBody>
          <a:bodyPr/>
          <a:lstStyle/>
          <a:p>
            <a:fld id="{54E672D7-8E2D-4611-973D-F4591A707C34}" type="slidenum">
              <a:rPr lang="en-US" smtClean="0"/>
              <a:t>13</a:t>
            </a:fld>
            <a:endParaRPr lang="en-US" dirty="0"/>
          </a:p>
        </p:txBody>
      </p:sp>
    </p:spTree>
    <p:extLst>
      <p:ext uri="{BB962C8B-B14F-4D97-AF65-F5344CB8AC3E}">
        <p14:creationId xmlns:p14="http://schemas.microsoft.com/office/powerpoint/2010/main" val="29891102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more complicated example. However, the </a:t>
            </a:r>
            <a:r>
              <a:rPr lang="en-US" dirty="0" err="1"/>
              <a:t>Pyomo</a:t>
            </a:r>
            <a:r>
              <a:rPr lang="en-US" dirty="0"/>
              <a:t> team started with a fairly basic setup, and grew from there</a:t>
            </a:r>
          </a:p>
        </p:txBody>
      </p:sp>
      <p:sp>
        <p:nvSpPr>
          <p:cNvPr id="4" name="Slide Number Placeholder 3"/>
          <p:cNvSpPr>
            <a:spLocks noGrp="1"/>
          </p:cNvSpPr>
          <p:nvPr>
            <p:ph type="sldNum" sz="quarter" idx="5"/>
          </p:nvPr>
        </p:nvSpPr>
        <p:spPr/>
        <p:txBody>
          <a:bodyPr/>
          <a:lstStyle/>
          <a:p>
            <a:fld id="{54E672D7-8E2D-4611-973D-F4591A707C34}" type="slidenum">
              <a:rPr lang="en-US" smtClean="0"/>
              <a:t>16</a:t>
            </a:fld>
            <a:endParaRPr lang="en-US" dirty="0"/>
          </a:p>
        </p:txBody>
      </p:sp>
    </p:spTree>
    <p:extLst>
      <p:ext uri="{BB962C8B-B14F-4D97-AF65-F5344CB8AC3E}">
        <p14:creationId xmlns:p14="http://schemas.microsoft.com/office/powerpoint/2010/main" val="3731424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20</a:t>
            </a:fld>
            <a:endParaRPr lang="en-US"/>
          </a:p>
        </p:txBody>
      </p:sp>
    </p:spTree>
    <p:extLst>
      <p:ext uri="{BB962C8B-B14F-4D97-AF65-F5344CB8AC3E}">
        <p14:creationId xmlns:p14="http://schemas.microsoft.com/office/powerpoint/2010/main" val="150136225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5.png"/><Relationship Id="rId4" Type="http://schemas.microsoft.com/office/2007/relationships/hdphoto" Target="../media/hdphoto1.wdp"/></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4.png"/><Relationship Id="rId7"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5.png"/><Relationship Id="rId4" Type="http://schemas.microsoft.com/office/2007/relationships/hdphoto" Target="../media/hdphoto1.wdp"/><Relationship Id="rId9"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7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0639"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8" name="Picture 7" descr="A picture containing shape&#10;&#10;Description automatically generated">
            <a:extLst>
              <a:ext uri="{FF2B5EF4-FFF2-40B4-BE49-F238E27FC236}">
                <a16:creationId xmlns:a16="http://schemas.microsoft.com/office/drawing/2014/main" id="{C432A180-7341-4E28-8C2B-73F9AB53D13F}"/>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31810" y="1848659"/>
            <a:ext cx="2108499" cy="914400"/>
          </a:xfrm>
          <a:prstGeom prst="rect">
            <a:avLst/>
          </a:prstGeom>
        </p:spPr>
      </p:pic>
    </p:spTree>
    <p:extLst>
      <p:ext uri="{BB962C8B-B14F-4D97-AF65-F5344CB8AC3E}">
        <p14:creationId xmlns:p14="http://schemas.microsoft.com/office/powerpoint/2010/main" val="3249263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8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2749"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8" name="Picture 7" descr="A picture containing shape&#10;&#10;Description automatically generated">
            <a:extLst>
              <a:ext uri="{FF2B5EF4-FFF2-40B4-BE49-F238E27FC236}">
                <a16:creationId xmlns:a16="http://schemas.microsoft.com/office/drawing/2014/main" id="{C432A180-7341-4E28-8C2B-73F9AB53D13F}"/>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33920" y="1848659"/>
            <a:ext cx="2108499" cy="914400"/>
          </a:xfrm>
          <a:prstGeom prst="rect">
            <a:avLst/>
          </a:prstGeom>
        </p:spPr>
      </p:pic>
      <p:pic>
        <p:nvPicPr>
          <p:cNvPr id="13" name="Picture 2" descr="https://licensebuttons.net/l/by/4.0/88x31.png">
            <a:extLst>
              <a:ext uri="{FF2B5EF4-FFF2-40B4-BE49-F238E27FC236}">
                <a16:creationId xmlns:a16="http://schemas.microsoft.com/office/drawing/2014/main" id="{FAFD7D99-41CA-4FD0-9396-9C5659F22045}"/>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969069" y="5841262"/>
            <a:ext cx="838200" cy="295275"/>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D022D1C-99FF-490C-8690-D8081D33C0AF}"/>
              </a:ext>
            </a:extLst>
          </p:cNvPr>
          <p:cNvSpPr txBox="1"/>
          <p:nvPr userDrawn="1"/>
        </p:nvSpPr>
        <p:spPr>
          <a:xfrm>
            <a:off x="1810964" y="5776533"/>
            <a:ext cx="1171114" cy="424732"/>
          </a:xfrm>
          <a:prstGeom prst="rect">
            <a:avLst/>
          </a:prstGeom>
          <a:noFill/>
        </p:spPr>
        <p:txBody>
          <a:bodyPr wrap="square" rtlCol="0">
            <a:spAutoFit/>
          </a:bodyPr>
          <a:lstStyle/>
          <a:p>
            <a:pPr algn="ctr">
              <a:lnSpc>
                <a:spcPct val="90000"/>
              </a:lnSpc>
            </a:pPr>
            <a:r>
              <a:rPr lang="en-US" sz="1200" dirty="0"/>
              <a:t>See slide 2 for license details</a:t>
            </a:r>
          </a:p>
        </p:txBody>
      </p:sp>
      <p:pic>
        <p:nvPicPr>
          <p:cNvPr id="15" name="Picture 14">
            <a:extLst>
              <a:ext uri="{FF2B5EF4-FFF2-40B4-BE49-F238E27FC236}">
                <a16:creationId xmlns:a16="http://schemas.microsoft.com/office/drawing/2014/main" id="{C554CDC7-44CF-4751-9869-0265C8E01840}"/>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333211" y="3189686"/>
            <a:ext cx="2109916" cy="905256"/>
          </a:xfrm>
          <a:prstGeom prst="rect">
            <a:avLst/>
          </a:prstGeom>
        </p:spPr>
      </p:pic>
    </p:spTree>
    <p:extLst>
      <p:ext uri="{BB962C8B-B14F-4D97-AF65-F5344CB8AC3E}">
        <p14:creationId xmlns:p14="http://schemas.microsoft.com/office/powerpoint/2010/main" val="4512282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2473" cy="914400"/>
          </a:xfrm>
        </p:spPr>
        <p:txBody>
          <a:bodyPr anchor="t" anchorCtr="0"/>
          <a:lstStyle/>
          <a:p>
            <a:r>
              <a:rPr lang="en-US"/>
              <a:t>Click to edit Master title style</a:t>
            </a:r>
            <a:endParaRPr lang="en-US" dirty="0"/>
          </a:p>
        </p:txBody>
      </p:sp>
      <p:sp>
        <p:nvSpPr>
          <p:cNvPr id="3" name="Content Placeholder 2"/>
          <p:cNvSpPr>
            <a:spLocks noGrp="1"/>
          </p:cNvSpPr>
          <p:nvPr>
            <p:ph idx="1" hasCustomPrompt="1"/>
          </p:nvPr>
        </p:nvSpPr>
        <p:spPr>
          <a:xfrm>
            <a:off x="365760" y="1737360"/>
            <a:ext cx="11369809" cy="404777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marL="1482725" indent="-222250">
              <a:buFont typeface="Arial" panose="020B0604020202020204" pitchFamily="34" charset="0"/>
              <a:buChar char="•"/>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level0.4	</a:t>
            </a:r>
          </a:p>
        </p:txBody>
      </p:sp>
      <p:sp>
        <p:nvSpPr>
          <p:cNvPr id="4" name="TextBox 3">
            <a:extLst>
              <a:ext uri="{FF2B5EF4-FFF2-40B4-BE49-F238E27FC236}">
                <a16:creationId xmlns:a16="http://schemas.microsoft.com/office/drawing/2014/main" id="{A1AD23C4-58E5-FA43-ABC1-EE503721F400}"/>
              </a:ext>
            </a:extLst>
          </p:cNvPr>
          <p:cNvSpPr txBox="1"/>
          <p:nvPr userDrawn="1"/>
        </p:nvSpPr>
        <p:spPr>
          <a:xfrm>
            <a:off x="8976732" y="6161516"/>
            <a:ext cx="240130" cy="433965"/>
          </a:xfrm>
          <a:prstGeom prst="rect">
            <a:avLst/>
          </a:prstGeom>
          <a:noFill/>
        </p:spPr>
        <p:txBody>
          <a:bodyPr wrap="none" lIns="118872" tIns="91440" rIns="118872" bIns="91440" rtlCol="0" anchor="ctr" anchorCtr="0">
            <a:spAutoFit/>
          </a:bodyPr>
          <a:lstStyle/>
          <a:p>
            <a:pPr algn="l">
              <a:lnSpc>
                <a:spcPct val="90000"/>
              </a:lnSpc>
            </a:pPr>
            <a:endParaRPr lang="en-US" dirty="0"/>
          </a:p>
        </p:txBody>
      </p:sp>
    </p:spTree>
    <p:extLst>
      <p:ext uri="{BB962C8B-B14F-4D97-AF65-F5344CB8AC3E}">
        <p14:creationId xmlns:p14="http://schemas.microsoft.com/office/powerpoint/2010/main" val="12092206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hasCustomPrompt="1"/>
          </p:nvPr>
        </p:nvSpPr>
        <p:spPr>
          <a:xfrm>
            <a:off x="457200" y="1737360"/>
            <a:ext cx="5588582"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558550"/>
            <a:ext cx="5588582"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buFont typeface="Arial" panose="020B0604020202020204" pitchFamily="34" charset="0"/>
              <a:buChar cha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8914" y="1737360"/>
            <a:ext cx="5531934"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8914" y="2558550"/>
            <a:ext cx="5531934"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defRPr lang="en-US" sz="16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748649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quad chart">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7465488" cy="810738"/>
          </a:xfrm>
        </p:spPr>
        <p:txBody>
          <a:bodyPr/>
          <a:lstStyle>
            <a:lvl1pPr>
              <a:defRPr sz="2400"/>
            </a:lvl1pPr>
          </a:lstStyle>
          <a:p>
            <a:r>
              <a:rPr lang="en-US"/>
              <a:t>Click to edit Master title style</a:t>
            </a:r>
            <a:endParaRPr lang="en-US" dirty="0"/>
          </a:p>
        </p:txBody>
      </p:sp>
      <p:sp>
        <p:nvSpPr>
          <p:cNvPr id="3" name="Text Placeholder 2"/>
          <p:cNvSpPr>
            <a:spLocks noGrp="1"/>
          </p:cNvSpPr>
          <p:nvPr>
            <p:ph type="body" idx="1" hasCustomPrompt="1"/>
          </p:nvPr>
        </p:nvSpPr>
        <p:spPr>
          <a:xfrm>
            <a:off x="448056"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hasCustomPrompt="1"/>
          </p:nvPr>
        </p:nvSpPr>
        <p:spPr>
          <a:xfrm>
            <a:off x="448056"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3" hasCustomPrompt="1"/>
          </p:nvPr>
        </p:nvSpPr>
        <p:spPr>
          <a:xfrm>
            <a:off x="6153912"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hasCustomPrompt="1"/>
          </p:nvPr>
        </p:nvSpPr>
        <p:spPr>
          <a:xfrm>
            <a:off x="6153912"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10" name="Text Placeholder 9">
            <a:extLst>
              <a:ext uri="{FF2B5EF4-FFF2-40B4-BE49-F238E27FC236}">
                <a16:creationId xmlns:a16="http://schemas.microsoft.com/office/drawing/2014/main" id="{1AC1494F-06BF-478E-BCF5-6FCC755EF91F}"/>
              </a:ext>
            </a:extLst>
          </p:cNvPr>
          <p:cNvSpPr>
            <a:spLocks noGrp="1"/>
          </p:cNvSpPr>
          <p:nvPr>
            <p:ph type="body" sz="quarter" idx="10" hasCustomPrompt="1"/>
          </p:nvPr>
        </p:nvSpPr>
        <p:spPr>
          <a:xfrm>
            <a:off x="447675"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2" name="Text Placeholder 11">
            <a:extLst>
              <a:ext uri="{FF2B5EF4-FFF2-40B4-BE49-F238E27FC236}">
                <a16:creationId xmlns:a16="http://schemas.microsoft.com/office/drawing/2014/main" id="{DE13F5F8-5DA4-4A7D-94FF-19BFEBF090FD}"/>
              </a:ext>
            </a:extLst>
          </p:cNvPr>
          <p:cNvSpPr>
            <a:spLocks noGrp="1"/>
          </p:cNvSpPr>
          <p:nvPr>
            <p:ph type="body" sz="quarter" idx="11" hasCustomPrompt="1"/>
          </p:nvPr>
        </p:nvSpPr>
        <p:spPr>
          <a:xfrm>
            <a:off x="6153150"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4" name="Text Placeholder 13">
            <a:extLst>
              <a:ext uri="{FF2B5EF4-FFF2-40B4-BE49-F238E27FC236}">
                <a16:creationId xmlns:a16="http://schemas.microsoft.com/office/drawing/2014/main" id="{11508C29-BEAF-4D1B-85C7-62D86B9A99F0}"/>
              </a:ext>
            </a:extLst>
          </p:cNvPr>
          <p:cNvSpPr>
            <a:spLocks noGrp="1"/>
          </p:cNvSpPr>
          <p:nvPr>
            <p:ph type="body" sz="quarter" idx="12"/>
          </p:nvPr>
        </p:nvSpPr>
        <p:spPr>
          <a:xfrm>
            <a:off x="447675"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
        <p:nvSpPr>
          <p:cNvPr id="16" name="Text Placeholder 15">
            <a:extLst>
              <a:ext uri="{FF2B5EF4-FFF2-40B4-BE49-F238E27FC236}">
                <a16:creationId xmlns:a16="http://schemas.microsoft.com/office/drawing/2014/main" id="{DA42C277-CD07-4855-BE2B-F5804018ECD9}"/>
              </a:ext>
            </a:extLst>
          </p:cNvPr>
          <p:cNvSpPr>
            <a:spLocks noGrp="1"/>
          </p:cNvSpPr>
          <p:nvPr>
            <p:ph type="body" sz="quarter" idx="13"/>
          </p:nvPr>
        </p:nvSpPr>
        <p:spPr>
          <a:xfrm>
            <a:off x="6153150"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754637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6121090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21988677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365760" y="411480"/>
            <a:ext cx="11376442" cy="84695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Click to edit Master title style</a:t>
            </a:r>
            <a:endParaRPr lang="en-US" dirty="0"/>
          </a:p>
        </p:txBody>
      </p:sp>
      <p:sp>
        <p:nvSpPr>
          <p:cNvPr id="1027" name="Text Placeholder 2"/>
          <p:cNvSpPr>
            <a:spLocks noGrp="1"/>
          </p:cNvSpPr>
          <p:nvPr>
            <p:ph type="body" idx="1"/>
          </p:nvPr>
        </p:nvSpPr>
        <p:spPr bwMode="auto">
          <a:xfrm>
            <a:off x="365760" y="1737360"/>
            <a:ext cx="11376442" cy="404092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Rectangle 256"/>
          <p:cNvSpPr txBox="1">
            <a:spLocks noChangeArrowheads="1"/>
          </p:cNvSpPr>
          <p:nvPr userDrawn="1"/>
        </p:nvSpPr>
        <p:spPr>
          <a:xfrm>
            <a:off x="363828" y="6477000"/>
            <a:ext cx="3315547" cy="182562"/>
          </a:xfrm>
          <a:prstGeom prst="rect">
            <a:avLst/>
          </a:prstGeom>
          <a:ln/>
        </p:spPr>
        <p:txBody>
          <a:bodyPr anchor="ctr"/>
          <a:lstStyle/>
          <a:p>
            <a:pPr algn="l"/>
            <a:r>
              <a:rPr lang="en-US" sz="1000" dirty="0">
                <a:solidFill>
                  <a:schemeClr val="tx1"/>
                </a:solidFill>
                <a:latin typeface="Arial" pitchFamily="34" charset="0"/>
                <a:cs typeface="Arial" pitchFamily="34" charset="0"/>
              </a:rPr>
              <a:t> </a:t>
            </a:r>
          </a:p>
        </p:txBody>
      </p:sp>
      <p:sp>
        <p:nvSpPr>
          <p:cNvPr id="9" name="Rectangle 6"/>
          <p:cNvSpPr>
            <a:spLocks noChangeArrowheads="1"/>
          </p:cNvSpPr>
          <p:nvPr userDrawn="1"/>
        </p:nvSpPr>
        <p:spPr bwMode="auto">
          <a:xfrm flipH="1">
            <a:off x="163374" y="6513051"/>
            <a:ext cx="515635" cy="146511"/>
          </a:xfrm>
          <a:prstGeom prst="rect">
            <a:avLst/>
          </a:prstGeom>
          <a:noFill/>
          <a:ln w="9525">
            <a:noFill/>
            <a:miter lim="800000"/>
            <a:headEnd/>
            <a:tailEnd/>
          </a:ln>
          <a:effectLst/>
        </p:spPr>
        <p:txBody>
          <a:bodyPr lIns="0" tIns="0" rIns="0" bIns="0"/>
          <a:lstStyle/>
          <a:p>
            <a:pPr algn="l" defTabSz="173038">
              <a:lnSpc>
                <a:spcPct val="90000"/>
              </a:lnSpc>
              <a:tabLst>
                <a:tab pos="230188" algn="l"/>
              </a:tabLst>
              <a:defRPr/>
            </a:pPr>
            <a:fld id="{040BB257-551A-4736-B50F-DCF1BA034C06}" type="slidenum">
              <a:rPr lang="en-US" sz="1000" smtClean="0">
                <a:solidFill>
                  <a:schemeClr val="tx1"/>
                </a:solidFill>
                <a:latin typeface="Arial" pitchFamily="34" charset="0"/>
                <a:cs typeface="Arial" pitchFamily="34" charset="0"/>
              </a:rPr>
              <a:pPr algn="l" defTabSz="173038">
                <a:lnSpc>
                  <a:spcPct val="90000"/>
                </a:lnSpc>
                <a:tabLst>
                  <a:tab pos="230188" algn="l"/>
                </a:tabLst>
                <a:defRPr/>
              </a:pPr>
              <a:t>‹#›</a:t>
            </a:fld>
            <a:endParaRPr lang="en-US" sz="1000" dirty="0">
              <a:solidFill>
                <a:schemeClr val="tx1"/>
              </a:solidFill>
              <a:latin typeface="Arial" pitchFamily="34" charset="0"/>
              <a:cs typeface="Arial" pitchFamily="34" charset="0"/>
            </a:endParaRPr>
          </a:p>
        </p:txBody>
      </p:sp>
      <p:pic>
        <p:nvPicPr>
          <p:cNvPr id="11" name="Picture 10">
            <a:extLst>
              <a:ext uri="{FF2B5EF4-FFF2-40B4-BE49-F238E27FC236}">
                <a16:creationId xmlns:a16="http://schemas.microsoft.com/office/drawing/2014/main" id="{B9FB0D6B-4D0E-4A20-BC20-970EB172F66A}"/>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9741160" y="6185919"/>
            <a:ext cx="1971212" cy="533060"/>
          </a:xfrm>
          <a:prstGeom prst="rect">
            <a:avLst/>
          </a:prstGeom>
        </p:spPr>
      </p:pic>
      <p:pic>
        <p:nvPicPr>
          <p:cNvPr id="12" name="Picture 11" descr="A picture containing shape&#10;&#10;Description automatically generated">
            <a:extLst>
              <a:ext uri="{FF2B5EF4-FFF2-40B4-BE49-F238E27FC236}">
                <a16:creationId xmlns:a16="http://schemas.microsoft.com/office/drawing/2014/main" id="{1245EE9E-67EF-437E-9F57-101D074DBD15}"/>
              </a:ext>
            </a:extLst>
          </p:cNvPr>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7806050" y="6114121"/>
            <a:ext cx="1560289" cy="676656"/>
          </a:xfrm>
          <a:prstGeom prst="rect">
            <a:avLst/>
          </a:prstGeom>
        </p:spPr>
      </p:pic>
    </p:spTree>
    <p:extLst>
      <p:ext uri="{BB962C8B-B14F-4D97-AF65-F5344CB8AC3E}">
        <p14:creationId xmlns:p14="http://schemas.microsoft.com/office/powerpoint/2010/main" val="2081848127"/>
      </p:ext>
    </p:extLst>
  </p:cSld>
  <p:clrMap bg1="lt1" tx1="dk1" bg2="lt2" tx2="dk2" accent1="accent1" accent2="accent2" accent3="accent3" accent4="accent4" accent5="accent5" accent6="accent6" hlink="hlink" folHlink="folHlink"/>
  <p:sldLayoutIdLst>
    <p:sldLayoutId id="2147483949" r:id="rId1"/>
    <p:sldLayoutId id="2147483951" r:id="rId2"/>
    <p:sldLayoutId id="2147483937" r:id="rId3"/>
    <p:sldLayoutId id="2147483939" r:id="rId4"/>
    <p:sldLayoutId id="2147483950" r:id="rId5"/>
    <p:sldLayoutId id="2147483940" r:id="rId6"/>
    <p:sldLayoutId id="2147483941" r:id="rId7"/>
  </p:sldLayoutIdLst>
  <p:hf hdr="0" ftr="0" dt="0"/>
  <p:txStyles>
    <p:title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p:titleStyle>
    <p:body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hyperlink" Target="https://docs.docker.com/ci-cd/best-practices/" TargetMode="External"/><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hyperlink" Target="http://creativecommons.org/licenses/by-sa/4.0/" TargetMode="External"/><Relationship Id="rId2" Type="http://schemas.openxmlformats.org/officeDocument/2006/relationships/hyperlink" Target="http://creativecommons.org/licenses/by/4.0/" TargetMode="Externa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hyperlink" Target="https://docs.gitlab.com/ee/ci/introduction/"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jpeg"/><Relationship Id="rId1" Type="http://schemas.openxmlformats.org/officeDocument/2006/relationships/slideLayout" Target="../slideLayouts/slideLayout6.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p:txBody>
          <a:bodyPr/>
          <a:lstStyle/>
          <a:p>
            <a:r>
              <a:rPr lang="en-US" dirty="0"/>
              <a:t>Continuous Integration</a:t>
            </a:r>
          </a:p>
        </p:txBody>
      </p:sp>
      <p:sp>
        <p:nvSpPr>
          <p:cNvPr id="2" name="Subtitle 1">
            <a:extLst>
              <a:ext uri="{FF2B5EF4-FFF2-40B4-BE49-F238E27FC236}">
                <a16:creationId xmlns:a16="http://schemas.microsoft.com/office/drawing/2014/main" id="{3CC0C520-4F64-4602-B6D4-1175D64E9894}"/>
              </a:ext>
            </a:extLst>
          </p:cNvPr>
          <p:cNvSpPr>
            <a:spLocks noGrp="1"/>
          </p:cNvSpPr>
          <p:nvPr>
            <p:ph type="subTitle" idx="1"/>
          </p:nvPr>
        </p:nvSpPr>
        <p:spPr/>
        <p:txBody>
          <a:bodyPr/>
          <a:lstStyle/>
          <a:p>
            <a:r>
              <a:rPr lang="en-US" u="sng" dirty="0">
                <a:solidFill>
                  <a:srgbClr val="000000"/>
                </a:solidFill>
              </a:rPr>
              <a:t>Greg Watson</a:t>
            </a:r>
            <a:r>
              <a:rPr lang="en-US" dirty="0">
                <a:solidFill>
                  <a:srgbClr val="000000"/>
                </a:solidFill>
              </a:rPr>
              <a:t> </a:t>
            </a:r>
            <a:r>
              <a:rPr lang="en-US" sz="2000" dirty="0">
                <a:solidFill>
                  <a:srgbClr val="000000"/>
                </a:solidFill>
              </a:rPr>
              <a:t>(he/him)</a:t>
            </a:r>
            <a:br>
              <a:rPr lang="en-US" sz="2000" dirty="0">
                <a:solidFill>
                  <a:srgbClr val="000000"/>
                </a:solidFill>
              </a:rPr>
            </a:br>
            <a:r>
              <a:rPr lang="en-US" sz="2000" dirty="0"/>
              <a:t>Oak Ridge National Laboratory</a:t>
            </a:r>
            <a:endParaRPr lang="en-US" dirty="0"/>
          </a:p>
          <a:p>
            <a:pPr>
              <a:spcBef>
                <a:spcPts val="2800"/>
              </a:spcBef>
            </a:pPr>
            <a:r>
              <a:rPr lang="en-US" sz="2000" dirty="0"/>
              <a:t>Better Scientific </a:t>
            </a:r>
            <a:r>
              <a:rPr lang="en-US" sz="2000"/>
              <a:t>Software tutorial @ </a:t>
            </a:r>
            <a:r>
              <a:rPr lang="en-US" sz="2000" dirty="0"/>
              <a:t>ISC 2022</a:t>
            </a:r>
          </a:p>
          <a:p>
            <a:pPr>
              <a:spcBef>
                <a:spcPts val="2800"/>
              </a:spcBef>
            </a:pPr>
            <a:r>
              <a:rPr lang="en-US" sz="2000" dirty="0"/>
              <a:t>Contributors: David E. Bernholdt (ORNL), Mark C. Miller (LLNL), David M. Rogers (ORNL), James M. </a:t>
            </a:r>
            <a:r>
              <a:rPr lang="en-US" sz="2000" dirty="0" err="1"/>
              <a:t>Willenbring</a:t>
            </a:r>
            <a:r>
              <a:rPr lang="en-US" sz="2000" dirty="0"/>
              <a:t> (SNL)</a:t>
            </a:r>
            <a:endParaRPr lang="en-US" sz="1800" dirty="0"/>
          </a:p>
        </p:txBody>
      </p:sp>
    </p:spTree>
    <p:extLst>
      <p:ext uri="{BB962C8B-B14F-4D97-AF65-F5344CB8AC3E}">
        <p14:creationId xmlns:p14="http://schemas.microsoft.com/office/powerpoint/2010/main" val="33404244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CCEAA9-2D01-8D4B-8AC4-EED8CF009F5D}"/>
              </a:ext>
            </a:extLst>
          </p:cNvPr>
          <p:cNvSpPr>
            <a:spLocks noGrp="1"/>
          </p:cNvSpPr>
          <p:nvPr>
            <p:ph type="title"/>
          </p:nvPr>
        </p:nvSpPr>
        <p:spPr/>
        <p:txBody>
          <a:bodyPr/>
          <a:lstStyle/>
          <a:p>
            <a:r>
              <a:rPr lang="en-US" dirty="0"/>
              <a:t>Getting started with CI</a:t>
            </a:r>
          </a:p>
        </p:txBody>
      </p:sp>
      <p:sp>
        <p:nvSpPr>
          <p:cNvPr id="3" name="Content Placeholder 2">
            <a:extLst>
              <a:ext uri="{FF2B5EF4-FFF2-40B4-BE49-F238E27FC236}">
                <a16:creationId xmlns:a16="http://schemas.microsoft.com/office/drawing/2014/main" id="{6A14A5A5-411F-964C-A7F2-FE7441F8EF68}"/>
              </a:ext>
            </a:extLst>
          </p:cNvPr>
          <p:cNvSpPr>
            <a:spLocks noGrp="1"/>
          </p:cNvSpPr>
          <p:nvPr>
            <p:ph idx="1"/>
          </p:nvPr>
        </p:nvSpPr>
        <p:spPr>
          <a:xfrm>
            <a:off x="365760" y="1737360"/>
            <a:ext cx="11369809" cy="4399280"/>
          </a:xfrm>
        </p:spPr>
        <p:txBody>
          <a:bodyPr/>
          <a:lstStyle/>
          <a:p>
            <a:r>
              <a:rPr lang="en-US" dirty="0"/>
              <a:t>What </a:t>
            </a:r>
            <a:r>
              <a:rPr lang="en-US" i="1" dirty="0"/>
              <a:t>configuration</a:t>
            </a:r>
            <a:r>
              <a:rPr lang="en-US" dirty="0"/>
              <a:t> is most important?</a:t>
            </a:r>
          </a:p>
          <a:p>
            <a:pPr lvl="1"/>
            <a:r>
              <a:rPr lang="en-US" dirty="0"/>
              <a:t>Examples: gcc, icc, xlc? MPI-2 or MPI-3? Python 2, 3 or 2 &amp; 3?</a:t>
            </a:r>
          </a:p>
          <a:p>
            <a:endParaRPr lang="en-US" dirty="0"/>
          </a:p>
          <a:p>
            <a:r>
              <a:rPr lang="en-US" dirty="0"/>
              <a:t>What </a:t>
            </a:r>
            <a:r>
              <a:rPr lang="en-US" i="1" dirty="0"/>
              <a:t>functionality</a:t>
            </a:r>
            <a:r>
              <a:rPr lang="en-US" dirty="0"/>
              <a:t> is most important?</a:t>
            </a:r>
          </a:p>
          <a:p>
            <a:pPr lvl="1"/>
            <a:r>
              <a:rPr lang="en-US" dirty="0"/>
              <a:t>Examples: vanilla numerical kernels? OpenMP kernels? GPU kernels? All of these?</a:t>
            </a:r>
          </a:p>
          <a:p>
            <a:endParaRPr lang="en-US" dirty="0"/>
          </a:p>
          <a:p>
            <a:r>
              <a:rPr lang="en-US" dirty="0"/>
              <a:t>Good candidates…</a:t>
            </a:r>
          </a:p>
          <a:p>
            <a:pPr lvl="1"/>
            <a:r>
              <a:rPr lang="en-US" dirty="0"/>
              <a:t>A “hello world” example for your project</a:t>
            </a:r>
          </a:p>
          <a:p>
            <a:pPr lvl="1"/>
            <a:r>
              <a:rPr lang="en-US" dirty="0"/>
              <a:t>At a minimum, even just building the code can be a place to start!</a:t>
            </a:r>
          </a:p>
          <a:p>
            <a:pPr lvl="1"/>
            <a:r>
              <a:rPr lang="en-US" dirty="0"/>
              <a:t>Once you’ve got the basics working, its easy to build up from there</a:t>
            </a:r>
          </a:p>
          <a:p>
            <a:pPr lvl="1"/>
            <a:endParaRPr lang="en-US" dirty="0"/>
          </a:p>
        </p:txBody>
      </p:sp>
    </p:spTree>
    <p:extLst>
      <p:ext uri="{BB962C8B-B14F-4D97-AF65-F5344CB8AC3E}">
        <p14:creationId xmlns:p14="http://schemas.microsoft.com/office/powerpoint/2010/main" val="37033383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8C56C657-7816-604D-88C7-878DE1E6B1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52392" y="994545"/>
            <a:ext cx="5303180" cy="3128010"/>
          </a:xfrm>
          <a:prstGeom prst="rect">
            <a:avLst/>
          </a:prstGeom>
        </p:spPr>
      </p:pic>
      <p:sp>
        <p:nvSpPr>
          <p:cNvPr id="2" name="Title 1">
            <a:extLst>
              <a:ext uri="{FF2B5EF4-FFF2-40B4-BE49-F238E27FC236}">
                <a16:creationId xmlns:a16="http://schemas.microsoft.com/office/drawing/2014/main" id="{F94CC91F-B429-844D-A9A3-EFDF22D07682}"/>
              </a:ext>
            </a:extLst>
          </p:cNvPr>
          <p:cNvSpPr>
            <a:spLocks noGrp="1"/>
          </p:cNvSpPr>
          <p:nvPr>
            <p:ph type="title"/>
          </p:nvPr>
        </p:nvSpPr>
        <p:spPr/>
        <p:txBody>
          <a:bodyPr/>
          <a:lstStyle/>
          <a:p>
            <a:r>
              <a:rPr lang="en-US" dirty="0"/>
              <a:t>Getting started with CI:</a:t>
            </a:r>
            <a:br>
              <a:rPr lang="en-US" dirty="0"/>
            </a:br>
            <a:endParaRPr lang="en-US" dirty="0"/>
          </a:p>
        </p:txBody>
      </p:sp>
      <p:sp>
        <p:nvSpPr>
          <p:cNvPr id="5" name="Text Placeholder 4">
            <a:extLst>
              <a:ext uri="{FF2B5EF4-FFF2-40B4-BE49-F238E27FC236}">
                <a16:creationId xmlns:a16="http://schemas.microsoft.com/office/drawing/2014/main" id="{4AF6108B-CD54-E149-B6CA-A0A3EE1ADD01}"/>
              </a:ext>
            </a:extLst>
          </p:cNvPr>
          <p:cNvSpPr>
            <a:spLocks noGrp="1"/>
          </p:cNvSpPr>
          <p:nvPr>
            <p:ph type="body" idx="1"/>
          </p:nvPr>
        </p:nvSpPr>
        <p:spPr/>
        <p:txBody>
          <a:bodyPr/>
          <a:lstStyle/>
          <a:p>
            <a:pPr algn="ctr"/>
            <a:r>
              <a:rPr lang="en-US" dirty="0"/>
              <a:t>Setting up CI</a:t>
            </a:r>
            <a:br>
              <a:rPr lang="en-US" dirty="0"/>
            </a:br>
            <a:endParaRPr lang="en-US" dirty="0"/>
          </a:p>
        </p:txBody>
      </p:sp>
      <p:graphicFrame>
        <p:nvGraphicFramePr>
          <p:cNvPr id="9" name="Content Placeholder 3">
            <a:extLst>
              <a:ext uri="{FF2B5EF4-FFF2-40B4-BE49-F238E27FC236}">
                <a16:creationId xmlns:a16="http://schemas.microsoft.com/office/drawing/2014/main" id="{75B0EB98-4702-6C4D-A4B7-3126ED4B0148}"/>
              </a:ext>
            </a:extLst>
          </p:cNvPr>
          <p:cNvGraphicFramePr>
            <a:graphicFrameLocks noGrp="1"/>
          </p:cNvGraphicFramePr>
          <p:nvPr>
            <p:ph sz="half" idx="2"/>
            <p:extLst>
              <p:ext uri="{D42A27DB-BD31-4B8C-83A1-F6EECF244321}">
                <p14:modId xmlns:p14="http://schemas.microsoft.com/office/powerpoint/2010/main" val="3575555633"/>
              </p:ext>
            </p:extLst>
          </p:nvPr>
        </p:nvGraphicFramePr>
        <p:xfrm>
          <a:off x="457200" y="2871207"/>
          <a:ext cx="5607806" cy="3001535"/>
        </p:xfrm>
        <a:graphic>
          <a:graphicData uri="http://schemas.openxmlformats.org/drawingml/2006/table">
            <a:tbl>
              <a:tblPr firstRow="1" bandRow="1">
                <a:tableStyleId>{5C22544A-7EE6-4342-B048-85BDC9FD1C3A}</a:tableStyleId>
              </a:tblPr>
              <a:tblGrid>
                <a:gridCol w="1049301">
                  <a:extLst>
                    <a:ext uri="{9D8B030D-6E8A-4147-A177-3AD203B41FA5}">
                      <a16:colId xmlns:a16="http://schemas.microsoft.com/office/drawing/2014/main" val="3111521380"/>
                    </a:ext>
                  </a:extLst>
                </a:gridCol>
                <a:gridCol w="2721166">
                  <a:extLst>
                    <a:ext uri="{9D8B030D-6E8A-4147-A177-3AD203B41FA5}">
                      <a16:colId xmlns:a16="http://schemas.microsoft.com/office/drawing/2014/main" val="3277590920"/>
                    </a:ext>
                  </a:extLst>
                </a:gridCol>
                <a:gridCol w="1837339">
                  <a:extLst>
                    <a:ext uri="{9D8B030D-6E8A-4147-A177-3AD203B41FA5}">
                      <a16:colId xmlns:a16="http://schemas.microsoft.com/office/drawing/2014/main" val="1888266470"/>
                    </a:ext>
                  </a:extLst>
                </a:gridCol>
              </a:tblGrid>
              <a:tr h="317641">
                <a:tc>
                  <a:txBody>
                    <a:bodyPr/>
                    <a:lstStyle/>
                    <a:p>
                      <a:r>
                        <a:rPr lang="en-US" dirty="0"/>
                        <a:t>Service</a:t>
                      </a:r>
                    </a:p>
                  </a:txBody>
                  <a:tcPr/>
                </a:tc>
                <a:tc>
                  <a:txBody>
                    <a:bodyPr/>
                    <a:lstStyle/>
                    <a:p>
                      <a:r>
                        <a:rPr lang="en-US" dirty="0"/>
                        <a:t>Interface</a:t>
                      </a:r>
                    </a:p>
                  </a:txBody>
                  <a:tcPr/>
                </a:tc>
                <a:tc>
                  <a:txBody>
                    <a:bodyPr/>
                    <a:lstStyle/>
                    <a:p>
                      <a:endParaRPr lang="en-US" dirty="0"/>
                    </a:p>
                  </a:txBody>
                  <a:tcPr/>
                </a:tc>
                <a:extLst>
                  <a:ext uri="{0D108BD9-81ED-4DB2-BD59-A6C34878D82A}">
                    <a16:rowId xmlns:a16="http://schemas.microsoft.com/office/drawing/2014/main" val="2524655638"/>
                  </a:ext>
                </a:extLst>
              </a:tr>
              <a:tr h="502932">
                <a:tc>
                  <a:txBody>
                    <a:bodyPr/>
                    <a:lstStyle/>
                    <a:p>
                      <a:r>
                        <a:rPr lang="en-US" sz="1600" dirty="0"/>
                        <a:t>GitHub Actions</a:t>
                      </a:r>
                    </a:p>
                  </a:txBody>
                  <a:tcPr/>
                </a:tc>
                <a:tc>
                  <a:txBody>
                    <a:bodyPr/>
                    <a:lstStyle/>
                    <a:p>
                      <a:r>
                        <a:rPr lang="en-US" sz="1600" dirty="0"/>
                        <a:t>Repo YAML file</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a:t>
                      </a:r>
                      <a:r>
                        <a:rPr lang="en-US" sz="1600" dirty="0" err="1"/>
                        <a:t>github</a:t>
                      </a:r>
                      <a:r>
                        <a:rPr lang="en-US" sz="1600" dirty="0"/>
                        <a:t>/workflows/&lt;</a:t>
                      </a:r>
                      <a:r>
                        <a:rPr lang="en-US" sz="1600" dirty="0" err="1"/>
                        <a:t>test_name</a:t>
                      </a:r>
                      <a:r>
                        <a:rPr lang="en-US" sz="1600" dirty="0"/>
                        <a:t>&gt;.</a:t>
                      </a:r>
                      <a:r>
                        <a:rPr lang="en-US" sz="1600" dirty="0" err="1"/>
                        <a:t>yml</a:t>
                      </a:r>
                      <a:endParaRPr lang="en-US" sz="1600" dirty="0"/>
                    </a:p>
                  </a:txBody>
                  <a:tcPr/>
                </a:tc>
                <a:extLst>
                  <a:ext uri="{0D108BD9-81ED-4DB2-BD59-A6C34878D82A}">
                    <a16:rowId xmlns:a16="http://schemas.microsoft.com/office/drawing/2014/main" val="3327690306"/>
                  </a:ext>
                </a:extLst>
              </a:tr>
              <a:tr h="714693">
                <a:tc>
                  <a:txBody>
                    <a:bodyPr/>
                    <a:lstStyle/>
                    <a:p>
                      <a:r>
                        <a:rPr lang="en-US" dirty="0"/>
                        <a:t>GitLab</a:t>
                      </a:r>
                    </a:p>
                  </a:txBody>
                  <a:tcPr/>
                </a:tc>
                <a:tc>
                  <a:txBody>
                    <a:bodyPr/>
                    <a:lstStyle/>
                    <a:p>
                      <a:r>
                        <a:rPr lang="en-US" sz="1600" dirty="0"/>
                        <a:t>Web page configurator +</a:t>
                      </a:r>
                      <a:br>
                        <a:rPr lang="en-US" sz="1600" dirty="0"/>
                      </a:br>
                      <a:r>
                        <a:rPr lang="en-US" sz="1600" dirty="0"/>
                        <a:t>repo YAML file [&amp; repo scripts]</a:t>
                      </a:r>
                    </a:p>
                  </a:txBody>
                  <a:tcPr/>
                </a:tc>
                <a:tc>
                  <a:txBody>
                    <a:bodyPr/>
                    <a:lstStyle/>
                    <a:p>
                      <a:r>
                        <a:rPr lang="en-US" sz="1600" dirty="0"/>
                        <a:t>/.gitlab-ci.yml in</a:t>
                      </a:r>
                      <a:br>
                        <a:rPr lang="en-US" sz="1600" dirty="0"/>
                      </a:br>
                      <a:r>
                        <a:rPr lang="en-US" sz="1600" dirty="0"/>
                        <a:t>root of repo</a:t>
                      </a:r>
                    </a:p>
                  </a:txBody>
                  <a:tcPr/>
                </a:tc>
                <a:extLst>
                  <a:ext uri="{0D108BD9-81ED-4DB2-BD59-A6C34878D82A}">
                    <a16:rowId xmlns:a16="http://schemas.microsoft.com/office/drawing/2014/main" val="1887673148"/>
                  </a:ext>
                </a:extLst>
              </a:tr>
              <a:tr h="502932">
                <a:tc>
                  <a:txBody>
                    <a:bodyPr/>
                    <a:lstStyle/>
                    <a:p>
                      <a:r>
                        <a:rPr lang="en-US" dirty="0"/>
                        <a:t>Bamboo</a:t>
                      </a:r>
                    </a:p>
                  </a:txBody>
                  <a:tcPr/>
                </a:tc>
                <a:tc>
                  <a:txBody>
                    <a:bodyPr/>
                    <a:lstStyle/>
                    <a:p>
                      <a:r>
                        <a:rPr lang="en-US" sz="1600" dirty="0"/>
                        <a:t>Web page configurator +</a:t>
                      </a:r>
                      <a:br>
                        <a:rPr lang="en-US" sz="1600" dirty="0"/>
                      </a:br>
                      <a:r>
                        <a:rPr lang="en-US" sz="1600" dirty="0"/>
                        <a:t>repo scripts</a:t>
                      </a:r>
                    </a:p>
                  </a:txBody>
                  <a:tcPr/>
                </a:tc>
                <a:tc>
                  <a:txBody>
                    <a:bodyPr/>
                    <a:lstStyle/>
                    <a:p>
                      <a:endParaRPr lang="en-US" sz="1600" dirty="0"/>
                    </a:p>
                  </a:txBody>
                  <a:tcPr/>
                </a:tc>
                <a:extLst>
                  <a:ext uri="{0D108BD9-81ED-4DB2-BD59-A6C34878D82A}">
                    <a16:rowId xmlns:a16="http://schemas.microsoft.com/office/drawing/2014/main" val="3780447012"/>
                  </a:ext>
                </a:extLst>
              </a:tr>
              <a:tr h="654575">
                <a:tc>
                  <a:txBody>
                    <a:bodyPr/>
                    <a:lstStyle/>
                    <a:p>
                      <a:r>
                        <a:rPr lang="en-US" dirty="0"/>
                        <a:t>Travis</a:t>
                      </a:r>
                    </a:p>
                  </a:txBody>
                  <a:tcPr/>
                </a:tc>
                <a:tc>
                  <a:txBody>
                    <a:bodyPr/>
                    <a:lstStyle/>
                    <a:p>
                      <a:r>
                        <a:rPr lang="en-US" sz="1600" dirty="0"/>
                        <a:t>repo YAML file [&amp; repo scripts]</a:t>
                      </a:r>
                    </a:p>
                  </a:txBody>
                  <a:tcPr/>
                </a:tc>
                <a:tc>
                  <a:txBody>
                    <a:bodyPr/>
                    <a:lstStyle/>
                    <a:p>
                      <a:r>
                        <a:rPr lang="en-US" sz="1600" dirty="0"/>
                        <a:t>/.travis.yml in</a:t>
                      </a:r>
                      <a:br>
                        <a:rPr lang="en-US" sz="1600" dirty="0"/>
                      </a:br>
                      <a:r>
                        <a:rPr lang="en-US" sz="1600" dirty="0"/>
                        <a:t>root of repo</a:t>
                      </a:r>
                    </a:p>
                  </a:txBody>
                  <a:tcPr/>
                </a:tc>
                <a:extLst>
                  <a:ext uri="{0D108BD9-81ED-4DB2-BD59-A6C34878D82A}">
                    <a16:rowId xmlns:a16="http://schemas.microsoft.com/office/drawing/2014/main" val="167495025"/>
                  </a:ext>
                </a:extLst>
              </a:tr>
            </a:tbl>
          </a:graphicData>
        </a:graphic>
      </p:graphicFrame>
      <p:cxnSp>
        <p:nvCxnSpPr>
          <p:cNvPr id="12" name="Straight Arrow Connector 11">
            <a:extLst>
              <a:ext uri="{FF2B5EF4-FFF2-40B4-BE49-F238E27FC236}">
                <a16:creationId xmlns:a16="http://schemas.microsoft.com/office/drawing/2014/main" id="{1D9A4B79-E36B-4416-81E6-62D1378C9205}"/>
              </a:ext>
            </a:extLst>
          </p:cNvPr>
          <p:cNvCxnSpPr>
            <a:cxnSpLocks/>
          </p:cNvCxnSpPr>
          <p:nvPr/>
        </p:nvCxnSpPr>
        <p:spPr>
          <a:xfrm flipV="1">
            <a:off x="6065006" y="3010829"/>
            <a:ext cx="714935" cy="528662"/>
          </a:xfrm>
          <a:prstGeom prst="straightConnector1">
            <a:avLst/>
          </a:prstGeom>
          <a:ln w="44450">
            <a:tailEnd type="triangle"/>
          </a:ln>
        </p:spPr>
        <p:style>
          <a:lnRef idx="1">
            <a:schemeClr val="accent2"/>
          </a:lnRef>
          <a:fillRef idx="0">
            <a:schemeClr val="accent2"/>
          </a:fillRef>
          <a:effectRef idx="0">
            <a:schemeClr val="accent2"/>
          </a:effectRef>
          <a:fontRef idx="minor">
            <a:schemeClr val="tx1"/>
          </a:fontRef>
        </p:style>
      </p:cxnSp>
      <p:pic>
        <p:nvPicPr>
          <p:cNvPr id="20" name="Picture 19">
            <a:extLst>
              <a:ext uri="{FF2B5EF4-FFF2-40B4-BE49-F238E27FC236}">
                <a16:creationId xmlns:a16="http://schemas.microsoft.com/office/drawing/2014/main" id="{4AA18BA1-4F9F-8740-B94D-710D4CD8E2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99906" y="4371974"/>
            <a:ext cx="4495820" cy="2392116"/>
          </a:xfrm>
          <a:prstGeom prst="rect">
            <a:avLst/>
          </a:prstGeom>
        </p:spPr>
      </p:pic>
    </p:spTree>
    <p:extLst>
      <p:ext uri="{BB962C8B-B14F-4D97-AF65-F5344CB8AC3E}">
        <p14:creationId xmlns:p14="http://schemas.microsoft.com/office/powerpoint/2010/main" val="36919126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4CC91F-B429-844D-A9A3-EFDF22D07682}"/>
              </a:ext>
            </a:extLst>
          </p:cNvPr>
          <p:cNvSpPr>
            <a:spLocks noGrp="1"/>
          </p:cNvSpPr>
          <p:nvPr>
            <p:ph type="title"/>
          </p:nvPr>
        </p:nvSpPr>
        <p:spPr/>
        <p:txBody>
          <a:bodyPr/>
          <a:lstStyle/>
          <a:p>
            <a:r>
              <a:rPr lang="en-US" dirty="0"/>
              <a:t>Getting started with GitHub Actions:</a:t>
            </a:r>
            <a:br>
              <a:rPr lang="en-US" dirty="0"/>
            </a:br>
            <a:endParaRPr lang="en-US" dirty="0"/>
          </a:p>
        </p:txBody>
      </p:sp>
      <p:pic>
        <p:nvPicPr>
          <p:cNvPr id="4" name="Picture 3">
            <a:extLst>
              <a:ext uri="{FF2B5EF4-FFF2-40B4-BE49-F238E27FC236}">
                <a16:creationId xmlns:a16="http://schemas.microsoft.com/office/drawing/2014/main" id="{AACAB966-56D7-4046-B960-EE7B7548C2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5760" y="868680"/>
            <a:ext cx="7442200" cy="5448300"/>
          </a:xfrm>
          <a:prstGeom prst="rect">
            <a:avLst/>
          </a:prstGeom>
        </p:spPr>
      </p:pic>
    </p:spTree>
    <p:extLst>
      <p:ext uri="{BB962C8B-B14F-4D97-AF65-F5344CB8AC3E}">
        <p14:creationId xmlns:p14="http://schemas.microsoft.com/office/powerpoint/2010/main" val="23112774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60C0E-5E82-574E-B524-B781EB4D4E7C}"/>
              </a:ext>
            </a:extLst>
          </p:cNvPr>
          <p:cNvSpPr>
            <a:spLocks noGrp="1"/>
          </p:cNvSpPr>
          <p:nvPr>
            <p:ph type="title"/>
          </p:nvPr>
        </p:nvSpPr>
        <p:spPr>
          <a:xfrm>
            <a:off x="1735669" y="411479"/>
            <a:ext cx="3127512" cy="430317"/>
          </a:xfrm>
        </p:spPr>
        <p:txBody>
          <a:bodyPr/>
          <a:lstStyle/>
          <a:p>
            <a:pPr algn="ctr"/>
            <a:r>
              <a:rPr lang="en-US" dirty="0" err="1"/>
              <a:t>github.com</a:t>
            </a:r>
            <a:endParaRPr lang="en-US" dirty="0"/>
          </a:p>
        </p:txBody>
      </p:sp>
      <p:pic>
        <p:nvPicPr>
          <p:cNvPr id="11" name="Content Placeholder 10">
            <a:extLst>
              <a:ext uri="{FF2B5EF4-FFF2-40B4-BE49-F238E27FC236}">
                <a16:creationId xmlns:a16="http://schemas.microsoft.com/office/drawing/2014/main" id="{42B9F989-DF5E-4449-A55E-0CD553CAD468}"/>
              </a:ext>
            </a:extLst>
          </p:cNvPr>
          <p:cNvPicPr>
            <a:picLocks noGrp="1" noChangeAspect="1"/>
          </p:cNvPicPr>
          <p:nvPr>
            <p:ph sz="quarter" idx="4"/>
          </p:nvPr>
        </p:nvPicPr>
        <p:blipFill>
          <a:blip r:embed="rId3"/>
          <a:stretch>
            <a:fillRect/>
          </a:stretch>
        </p:blipFill>
        <p:spPr>
          <a:xfrm>
            <a:off x="6795516" y="1027373"/>
            <a:ext cx="4570817" cy="5719115"/>
          </a:xfrm>
          <a:prstGeom prst="rect">
            <a:avLst/>
          </a:prstGeom>
        </p:spPr>
      </p:pic>
      <p:sp>
        <p:nvSpPr>
          <p:cNvPr id="5" name="Title 1">
            <a:extLst>
              <a:ext uri="{FF2B5EF4-FFF2-40B4-BE49-F238E27FC236}">
                <a16:creationId xmlns:a16="http://schemas.microsoft.com/office/drawing/2014/main" id="{E64158E8-36C6-FB45-8EB9-DA6E06DF475A}"/>
              </a:ext>
            </a:extLst>
          </p:cNvPr>
          <p:cNvSpPr txBox="1">
            <a:spLocks/>
          </p:cNvSpPr>
          <p:nvPr/>
        </p:nvSpPr>
        <p:spPr bwMode="auto">
          <a:xfrm>
            <a:off x="7853445" y="411479"/>
            <a:ext cx="2266122" cy="430317"/>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a:lstStyle>
          <a:p>
            <a:pPr algn="ctr"/>
            <a:r>
              <a:rPr lang="en-US" dirty="0"/>
              <a:t>codecov.io</a:t>
            </a:r>
          </a:p>
        </p:txBody>
      </p:sp>
      <p:pic>
        <p:nvPicPr>
          <p:cNvPr id="10" name="Picture 9">
            <a:extLst>
              <a:ext uri="{FF2B5EF4-FFF2-40B4-BE49-F238E27FC236}">
                <a16:creationId xmlns:a16="http://schemas.microsoft.com/office/drawing/2014/main" id="{F7572412-240E-CF4F-80ED-C6A0E21EEE2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9064" y="1027373"/>
            <a:ext cx="5822246" cy="5418724"/>
          </a:xfrm>
          <a:prstGeom prst="rect">
            <a:avLst/>
          </a:prstGeom>
        </p:spPr>
      </p:pic>
    </p:spTree>
    <p:extLst>
      <p:ext uri="{BB962C8B-B14F-4D97-AF65-F5344CB8AC3E}">
        <p14:creationId xmlns:p14="http://schemas.microsoft.com/office/powerpoint/2010/main" val="40250968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443A8-07C2-DD44-A086-8A876B6980C7}"/>
              </a:ext>
            </a:extLst>
          </p:cNvPr>
          <p:cNvSpPr>
            <a:spLocks noGrp="1"/>
          </p:cNvSpPr>
          <p:nvPr>
            <p:ph type="title"/>
          </p:nvPr>
        </p:nvSpPr>
        <p:spPr/>
        <p:txBody>
          <a:bodyPr/>
          <a:lstStyle/>
          <a:p>
            <a:r>
              <a:rPr lang="en-US" dirty="0"/>
              <a:t>GitHub Actions – results of workflow test runs</a:t>
            </a:r>
          </a:p>
        </p:txBody>
      </p:sp>
      <p:pic>
        <p:nvPicPr>
          <p:cNvPr id="5" name="Content Placeholder 4">
            <a:extLst>
              <a:ext uri="{FF2B5EF4-FFF2-40B4-BE49-F238E27FC236}">
                <a16:creationId xmlns:a16="http://schemas.microsoft.com/office/drawing/2014/main" id="{98A0CA51-DBDA-4341-8205-664914AA497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87669" y="1199515"/>
            <a:ext cx="10220190" cy="4458970"/>
          </a:xfrm>
        </p:spPr>
      </p:pic>
    </p:spTree>
    <p:extLst>
      <p:ext uri="{BB962C8B-B14F-4D97-AF65-F5344CB8AC3E}">
        <p14:creationId xmlns:p14="http://schemas.microsoft.com/office/powerpoint/2010/main" val="4031544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74E0BD-1D02-D643-9666-0A06BA064709}"/>
              </a:ext>
            </a:extLst>
          </p:cNvPr>
          <p:cNvSpPr>
            <a:spLocks noGrp="1"/>
          </p:cNvSpPr>
          <p:nvPr>
            <p:ph type="title"/>
          </p:nvPr>
        </p:nvSpPr>
        <p:spPr/>
        <p:txBody>
          <a:bodyPr/>
          <a:lstStyle/>
          <a:p>
            <a:r>
              <a:rPr lang="en-US" dirty="0"/>
              <a:t>GitHub Pull Request Status Indicators</a:t>
            </a:r>
          </a:p>
        </p:txBody>
      </p:sp>
      <p:pic>
        <p:nvPicPr>
          <p:cNvPr id="5" name="Content Placeholder 4">
            <a:extLst>
              <a:ext uri="{FF2B5EF4-FFF2-40B4-BE49-F238E27FC236}">
                <a16:creationId xmlns:a16="http://schemas.microsoft.com/office/drawing/2014/main" id="{EB6C2156-927B-B646-B80D-57953869E13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5125" y="1305373"/>
            <a:ext cx="11369675" cy="3302357"/>
          </a:xfrm>
        </p:spPr>
      </p:pic>
    </p:spTree>
    <p:extLst>
      <p:ext uri="{BB962C8B-B14F-4D97-AF65-F5344CB8AC3E}">
        <p14:creationId xmlns:p14="http://schemas.microsoft.com/office/powerpoint/2010/main" val="38455201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74E0BD-1D02-D643-9666-0A06BA064709}"/>
              </a:ext>
            </a:extLst>
          </p:cNvPr>
          <p:cNvSpPr>
            <a:spLocks noGrp="1"/>
          </p:cNvSpPr>
          <p:nvPr>
            <p:ph type="title"/>
          </p:nvPr>
        </p:nvSpPr>
        <p:spPr/>
        <p:txBody>
          <a:bodyPr/>
          <a:lstStyle/>
          <a:p>
            <a:r>
              <a:rPr lang="en-US" dirty="0"/>
              <a:t>GitHub Actions – Key Elements of Defining Tests</a:t>
            </a:r>
          </a:p>
        </p:txBody>
      </p:sp>
      <p:pic>
        <p:nvPicPr>
          <p:cNvPr id="7" name="Picture 6">
            <a:extLst>
              <a:ext uri="{FF2B5EF4-FFF2-40B4-BE49-F238E27FC236}">
                <a16:creationId xmlns:a16="http://schemas.microsoft.com/office/drawing/2014/main" id="{FC188452-BC64-6542-B78C-0EB61EBE02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3485" y="1703636"/>
            <a:ext cx="4495800" cy="3759200"/>
          </a:xfrm>
          <a:prstGeom prst="rect">
            <a:avLst/>
          </a:prstGeom>
        </p:spPr>
      </p:pic>
      <p:cxnSp>
        <p:nvCxnSpPr>
          <p:cNvPr id="8" name="Straight Arrow Connector 7">
            <a:extLst>
              <a:ext uri="{FF2B5EF4-FFF2-40B4-BE49-F238E27FC236}">
                <a16:creationId xmlns:a16="http://schemas.microsoft.com/office/drawing/2014/main" id="{31DBB782-1F10-144F-9933-3F39A7DE3FFF}"/>
              </a:ext>
            </a:extLst>
          </p:cNvPr>
          <p:cNvCxnSpPr/>
          <p:nvPr/>
        </p:nvCxnSpPr>
        <p:spPr>
          <a:xfrm flipH="1" flipV="1">
            <a:off x="3381020" y="1849681"/>
            <a:ext cx="1066800" cy="1016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A83F4009-CF58-874C-BEAB-F77050C08036}"/>
              </a:ext>
            </a:extLst>
          </p:cNvPr>
          <p:cNvCxnSpPr/>
          <p:nvPr/>
        </p:nvCxnSpPr>
        <p:spPr>
          <a:xfrm flipH="1" flipV="1">
            <a:off x="3381020" y="2327201"/>
            <a:ext cx="1066800" cy="1016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8435A239-2505-9048-ADB7-443D2BB6731D}"/>
              </a:ext>
            </a:extLst>
          </p:cNvPr>
          <p:cNvSpPr txBox="1"/>
          <p:nvPr/>
        </p:nvSpPr>
        <p:spPr>
          <a:xfrm>
            <a:off x="4580019" y="1625263"/>
            <a:ext cx="1144865" cy="523220"/>
          </a:xfrm>
          <a:prstGeom prst="rect">
            <a:avLst/>
          </a:prstGeom>
          <a:noFill/>
        </p:spPr>
        <p:txBody>
          <a:bodyPr wrap="none" rtlCol="0">
            <a:spAutoFit/>
          </a:bodyPr>
          <a:lstStyle/>
          <a:p>
            <a:r>
              <a:rPr lang="en-US" sz="2800" dirty="0"/>
              <a:t>Name</a:t>
            </a:r>
          </a:p>
        </p:txBody>
      </p:sp>
      <p:sp>
        <p:nvSpPr>
          <p:cNvPr id="11" name="TextBox 10">
            <a:extLst>
              <a:ext uri="{FF2B5EF4-FFF2-40B4-BE49-F238E27FC236}">
                <a16:creationId xmlns:a16="http://schemas.microsoft.com/office/drawing/2014/main" id="{C1906F4B-472D-F74D-B017-0E8E9AD347B4}"/>
              </a:ext>
            </a:extLst>
          </p:cNvPr>
          <p:cNvSpPr txBox="1"/>
          <p:nvPr/>
        </p:nvSpPr>
        <p:spPr>
          <a:xfrm>
            <a:off x="4580019" y="2075751"/>
            <a:ext cx="1471977" cy="523220"/>
          </a:xfrm>
          <a:prstGeom prst="rect">
            <a:avLst/>
          </a:prstGeom>
          <a:noFill/>
        </p:spPr>
        <p:txBody>
          <a:bodyPr wrap="square" rtlCol="0">
            <a:spAutoFit/>
          </a:bodyPr>
          <a:lstStyle/>
          <a:p>
            <a:r>
              <a:rPr lang="en-US" sz="2800" dirty="0"/>
              <a:t>Trigger</a:t>
            </a:r>
            <a:endParaRPr lang="en-US" dirty="0"/>
          </a:p>
        </p:txBody>
      </p:sp>
      <p:cxnSp>
        <p:nvCxnSpPr>
          <p:cNvPr id="12" name="Straight Arrow Connector 11">
            <a:extLst>
              <a:ext uri="{FF2B5EF4-FFF2-40B4-BE49-F238E27FC236}">
                <a16:creationId xmlns:a16="http://schemas.microsoft.com/office/drawing/2014/main" id="{E5D83D96-9735-FA44-BC4B-29A08A6A1E90}"/>
              </a:ext>
            </a:extLst>
          </p:cNvPr>
          <p:cNvCxnSpPr/>
          <p:nvPr/>
        </p:nvCxnSpPr>
        <p:spPr>
          <a:xfrm flipH="1" flipV="1">
            <a:off x="3381020" y="4043603"/>
            <a:ext cx="1066800" cy="1016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257D6FAC-3FD1-4B40-BCE3-2DCEB6B06093}"/>
              </a:ext>
            </a:extLst>
          </p:cNvPr>
          <p:cNvSpPr txBox="1"/>
          <p:nvPr/>
        </p:nvSpPr>
        <p:spPr>
          <a:xfrm>
            <a:off x="4580019" y="3792153"/>
            <a:ext cx="5718411" cy="523220"/>
          </a:xfrm>
          <a:prstGeom prst="rect">
            <a:avLst/>
          </a:prstGeom>
          <a:noFill/>
        </p:spPr>
        <p:txBody>
          <a:bodyPr wrap="square" rtlCol="0">
            <a:spAutoFit/>
          </a:bodyPr>
          <a:lstStyle/>
          <a:p>
            <a:r>
              <a:rPr lang="en-US" sz="2800" dirty="0"/>
              <a:t>Manual trigger with git-ref input</a:t>
            </a:r>
            <a:endParaRPr lang="en-US" dirty="0"/>
          </a:p>
        </p:txBody>
      </p:sp>
    </p:spTree>
    <p:extLst>
      <p:ext uri="{BB962C8B-B14F-4D97-AF65-F5344CB8AC3E}">
        <p14:creationId xmlns:p14="http://schemas.microsoft.com/office/powerpoint/2010/main" val="40382001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CE66AB7C-9C58-FD4A-9CE1-6C62B11461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2029" y="1234558"/>
            <a:ext cx="6648086" cy="5360644"/>
          </a:xfrm>
          <a:prstGeom prst="rect">
            <a:avLst/>
          </a:prstGeom>
        </p:spPr>
      </p:pic>
      <p:sp>
        <p:nvSpPr>
          <p:cNvPr id="2" name="Title 1">
            <a:extLst>
              <a:ext uri="{FF2B5EF4-FFF2-40B4-BE49-F238E27FC236}">
                <a16:creationId xmlns:a16="http://schemas.microsoft.com/office/drawing/2014/main" id="{C274E0BD-1D02-D643-9666-0A06BA064709}"/>
              </a:ext>
            </a:extLst>
          </p:cNvPr>
          <p:cNvSpPr>
            <a:spLocks noGrp="1"/>
          </p:cNvSpPr>
          <p:nvPr>
            <p:ph type="title"/>
          </p:nvPr>
        </p:nvSpPr>
        <p:spPr/>
        <p:txBody>
          <a:bodyPr/>
          <a:lstStyle/>
          <a:p>
            <a:r>
              <a:rPr lang="en-US" dirty="0"/>
              <a:t>GitHub Actions – Key Elements of Defining Tests</a:t>
            </a:r>
          </a:p>
        </p:txBody>
      </p:sp>
      <p:cxnSp>
        <p:nvCxnSpPr>
          <p:cNvPr id="13" name="Straight Arrow Connector 12">
            <a:extLst>
              <a:ext uri="{FF2B5EF4-FFF2-40B4-BE49-F238E27FC236}">
                <a16:creationId xmlns:a16="http://schemas.microsoft.com/office/drawing/2014/main" id="{9DE4FB54-B494-D147-87B9-8A96A99CF99E}"/>
              </a:ext>
            </a:extLst>
          </p:cNvPr>
          <p:cNvCxnSpPr/>
          <p:nvPr/>
        </p:nvCxnSpPr>
        <p:spPr>
          <a:xfrm flipH="1" flipV="1">
            <a:off x="7316664" y="1390066"/>
            <a:ext cx="1066800" cy="1016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D584AB00-A68E-1644-B0DA-9C4E94DAAEE4}"/>
              </a:ext>
            </a:extLst>
          </p:cNvPr>
          <p:cNvSpPr txBox="1"/>
          <p:nvPr/>
        </p:nvSpPr>
        <p:spPr>
          <a:xfrm>
            <a:off x="8383464" y="1159233"/>
            <a:ext cx="1744388" cy="523220"/>
          </a:xfrm>
          <a:prstGeom prst="rect">
            <a:avLst/>
          </a:prstGeom>
          <a:noFill/>
        </p:spPr>
        <p:txBody>
          <a:bodyPr wrap="none" rtlCol="0">
            <a:spAutoFit/>
          </a:bodyPr>
          <a:lstStyle/>
          <a:p>
            <a:r>
              <a:rPr lang="en-US" sz="2800" dirty="0"/>
              <a:t>Job setup</a:t>
            </a:r>
          </a:p>
        </p:txBody>
      </p:sp>
    </p:spTree>
    <p:extLst>
      <p:ext uri="{BB962C8B-B14F-4D97-AF65-F5344CB8AC3E}">
        <p14:creationId xmlns:p14="http://schemas.microsoft.com/office/powerpoint/2010/main" val="27038249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74E0BD-1D02-D643-9666-0A06BA064709}"/>
              </a:ext>
            </a:extLst>
          </p:cNvPr>
          <p:cNvSpPr>
            <a:spLocks noGrp="1"/>
          </p:cNvSpPr>
          <p:nvPr>
            <p:ph type="title"/>
          </p:nvPr>
        </p:nvSpPr>
        <p:spPr/>
        <p:txBody>
          <a:bodyPr/>
          <a:lstStyle/>
          <a:p>
            <a:r>
              <a:rPr lang="en-US" dirty="0"/>
              <a:t>GitHub Actions – Key Elements of Defining Tests</a:t>
            </a:r>
          </a:p>
        </p:txBody>
      </p:sp>
      <p:sp>
        <p:nvSpPr>
          <p:cNvPr id="14" name="TextBox 13">
            <a:extLst>
              <a:ext uri="{FF2B5EF4-FFF2-40B4-BE49-F238E27FC236}">
                <a16:creationId xmlns:a16="http://schemas.microsoft.com/office/drawing/2014/main" id="{D584AB00-A68E-1644-B0DA-9C4E94DAAEE4}"/>
              </a:ext>
            </a:extLst>
          </p:cNvPr>
          <p:cNvSpPr txBox="1"/>
          <p:nvPr/>
        </p:nvSpPr>
        <p:spPr>
          <a:xfrm>
            <a:off x="7471292" y="1138441"/>
            <a:ext cx="1723549" cy="523220"/>
          </a:xfrm>
          <a:prstGeom prst="rect">
            <a:avLst/>
          </a:prstGeom>
          <a:noFill/>
        </p:spPr>
        <p:txBody>
          <a:bodyPr wrap="none" rtlCol="0">
            <a:spAutoFit/>
          </a:bodyPr>
          <a:lstStyle/>
          <a:p>
            <a:r>
              <a:rPr lang="en-US" sz="2800" dirty="0"/>
              <a:t>Job steps</a:t>
            </a:r>
            <a:endParaRPr lang="en-US" dirty="0"/>
          </a:p>
        </p:txBody>
      </p:sp>
      <p:pic>
        <p:nvPicPr>
          <p:cNvPr id="4" name="Picture 3">
            <a:extLst>
              <a:ext uri="{FF2B5EF4-FFF2-40B4-BE49-F238E27FC236}">
                <a16:creationId xmlns:a16="http://schemas.microsoft.com/office/drawing/2014/main" id="{A4DF2CFE-3EE7-0348-A7F0-A966C68208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8510" y="1215560"/>
            <a:ext cx="6011939" cy="5016393"/>
          </a:xfrm>
          <a:prstGeom prst="rect">
            <a:avLst/>
          </a:prstGeom>
        </p:spPr>
      </p:pic>
      <p:cxnSp>
        <p:nvCxnSpPr>
          <p:cNvPr id="13" name="Straight Arrow Connector 12">
            <a:extLst>
              <a:ext uri="{FF2B5EF4-FFF2-40B4-BE49-F238E27FC236}">
                <a16:creationId xmlns:a16="http://schemas.microsoft.com/office/drawing/2014/main" id="{9DE4FB54-B494-D147-87B9-8A96A99CF99E}"/>
              </a:ext>
            </a:extLst>
          </p:cNvPr>
          <p:cNvCxnSpPr/>
          <p:nvPr/>
        </p:nvCxnSpPr>
        <p:spPr>
          <a:xfrm flipH="1" flipV="1">
            <a:off x="6203961" y="1390066"/>
            <a:ext cx="1066800" cy="1016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458623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BEE012-ED6C-A849-A056-095232E3A39A}"/>
              </a:ext>
            </a:extLst>
          </p:cNvPr>
          <p:cNvSpPr>
            <a:spLocks noGrp="1"/>
          </p:cNvSpPr>
          <p:nvPr>
            <p:ph type="title"/>
          </p:nvPr>
        </p:nvSpPr>
        <p:spPr/>
        <p:txBody>
          <a:bodyPr/>
          <a:lstStyle/>
          <a:p>
            <a:r>
              <a:rPr lang="en-US" dirty="0"/>
              <a:t>Going Further with CI</a:t>
            </a:r>
          </a:p>
        </p:txBody>
      </p:sp>
      <p:pic>
        <p:nvPicPr>
          <p:cNvPr id="2050" name="Picture 2" descr="CI/CD inner and outer loop">
            <a:extLst>
              <a:ext uri="{FF2B5EF4-FFF2-40B4-BE49-F238E27FC236}">
                <a16:creationId xmlns:a16="http://schemas.microsoft.com/office/drawing/2014/main" id="{EFD5BB32-C05E-EE46-88BD-AF1B8E2459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9383" y="1540272"/>
            <a:ext cx="7399674" cy="3856928"/>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4BA5B973-D75B-2B4C-845E-217EBE7C7024}"/>
              </a:ext>
            </a:extLst>
          </p:cNvPr>
          <p:cNvSpPr/>
          <p:nvPr/>
        </p:nvSpPr>
        <p:spPr>
          <a:xfrm>
            <a:off x="365760" y="5516400"/>
            <a:ext cx="7852352" cy="369332"/>
          </a:xfrm>
          <a:prstGeom prst="rect">
            <a:avLst/>
          </a:prstGeom>
        </p:spPr>
        <p:txBody>
          <a:bodyPr wrap="square">
            <a:spAutoFit/>
          </a:bodyPr>
          <a:lstStyle/>
          <a:p>
            <a:r>
              <a:rPr lang="en-US" dirty="0">
                <a:hlinkClick r:id="rId3"/>
              </a:rPr>
              <a:t>https://</a:t>
            </a:r>
            <a:r>
              <a:rPr lang="en-US" dirty="0" err="1">
                <a:hlinkClick r:id="rId3"/>
              </a:rPr>
              <a:t>docs.docker.com</a:t>
            </a:r>
            <a:r>
              <a:rPr lang="en-US" dirty="0">
                <a:hlinkClick r:id="rId3"/>
              </a:rPr>
              <a:t>/ci-cd/best-practices/</a:t>
            </a:r>
            <a:endParaRPr lang="en-US" dirty="0"/>
          </a:p>
        </p:txBody>
      </p:sp>
      <p:sp>
        <p:nvSpPr>
          <p:cNvPr id="6" name="Content Placeholder 2">
            <a:extLst>
              <a:ext uri="{FF2B5EF4-FFF2-40B4-BE49-F238E27FC236}">
                <a16:creationId xmlns:a16="http://schemas.microsoft.com/office/drawing/2014/main" id="{FFA0D8A5-97BB-FC4D-BF34-F681F64A1E74}"/>
              </a:ext>
            </a:extLst>
          </p:cNvPr>
          <p:cNvSpPr txBox="1">
            <a:spLocks/>
          </p:cNvSpPr>
          <p:nvPr/>
        </p:nvSpPr>
        <p:spPr>
          <a:xfrm>
            <a:off x="7800110" y="1814412"/>
            <a:ext cx="4626610" cy="3856927"/>
          </a:xfrm>
          <a:prstGeom prst="rect">
            <a:avLst/>
          </a:prstGeom>
        </p:spPr>
        <p:txBody>
          <a:bodyPr>
            <a:normAutofit lnSpcReduction="10000"/>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Mirror inner and outer test loops</a:t>
            </a:r>
          </a:p>
          <a:p>
            <a:r>
              <a:rPr lang="en-US" dirty="0"/>
              <a:t>High-level build systems</a:t>
            </a:r>
          </a:p>
          <a:p>
            <a:pPr lvl="1"/>
            <a:r>
              <a:rPr lang="en-US" dirty="0" err="1"/>
              <a:t>cmake</a:t>
            </a:r>
            <a:endParaRPr lang="en-US" dirty="0"/>
          </a:p>
          <a:p>
            <a:pPr lvl="1"/>
            <a:r>
              <a:rPr lang="en-US" dirty="0" err="1"/>
              <a:t>spack</a:t>
            </a:r>
            <a:r>
              <a:rPr lang="en-US" dirty="0"/>
              <a:t> (</a:t>
            </a:r>
            <a:r>
              <a:rPr lang="en-US" dirty="0" err="1"/>
              <a:t>spack.readthedocs.io</a:t>
            </a:r>
            <a:r>
              <a:rPr lang="en-US" dirty="0"/>
              <a:t>)</a:t>
            </a:r>
          </a:p>
          <a:p>
            <a:pPr lvl="1"/>
            <a:r>
              <a:rPr lang="en-US" dirty="0"/>
              <a:t>containers? (e.g. in e4s-project)</a:t>
            </a:r>
          </a:p>
          <a:p>
            <a:r>
              <a:rPr lang="en-US" dirty="0"/>
              <a:t>Enable caching</a:t>
            </a:r>
          </a:p>
          <a:p>
            <a:pPr lvl="1"/>
            <a:r>
              <a:rPr lang="en-US" dirty="0"/>
              <a:t>uses: actions/cache@v2 (</a:t>
            </a:r>
            <a:r>
              <a:rPr lang="en-US" dirty="0" err="1"/>
              <a:t>github</a:t>
            </a:r>
            <a:r>
              <a:rPr lang="en-US" dirty="0"/>
              <a:t>)</a:t>
            </a:r>
          </a:p>
          <a:p>
            <a:pPr lvl="1"/>
            <a:r>
              <a:rPr lang="en-US" dirty="0"/>
              <a:t>cache: (</a:t>
            </a:r>
            <a:r>
              <a:rPr lang="en-US" dirty="0" err="1"/>
              <a:t>gitlab</a:t>
            </a:r>
            <a:r>
              <a:rPr lang="en-US" dirty="0"/>
              <a:t>)</a:t>
            </a:r>
          </a:p>
          <a:p>
            <a:r>
              <a:rPr lang="en-US" dirty="0"/>
              <a:t>Automate Releases</a:t>
            </a:r>
          </a:p>
        </p:txBody>
      </p:sp>
    </p:spTree>
    <p:extLst>
      <p:ext uri="{BB962C8B-B14F-4D97-AF65-F5344CB8AC3E}">
        <p14:creationId xmlns:p14="http://schemas.microsoft.com/office/powerpoint/2010/main" val="29223210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2C24D-D970-4D40-8F14-D70C10A96304}"/>
              </a:ext>
            </a:extLst>
          </p:cNvPr>
          <p:cNvSpPr>
            <a:spLocks noGrp="1"/>
          </p:cNvSpPr>
          <p:nvPr>
            <p:ph type="title"/>
          </p:nvPr>
        </p:nvSpPr>
        <p:spPr>
          <a:xfrm>
            <a:off x="363096" y="112911"/>
            <a:ext cx="11372473" cy="914400"/>
          </a:xfrm>
        </p:spPr>
        <p:txBody>
          <a:bodyPr/>
          <a:lstStyle/>
          <a:p>
            <a:r>
              <a:rPr lang="en-US" dirty="0"/>
              <a:t>License, Citation and Acknowledgements</a:t>
            </a:r>
          </a:p>
        </p:txBody>
      </p:sp>
      <p:sp>
        <p:nvSpPr>
          <p:cNvPr id="3" name="Content Placeholder 2">
            <a:extLst>
              <a:ext uri="{FF2B5EF4-FFF2-40B4-BE49-F238E27FC236}">
                <a16:creationId xmlns:a16="http://schemas.microsoft.com/office/drawing/2014/main" id="{0385A3AB-B258-4D59-B407-F7D57545A163}"/>
              </a:ext>
            </a:extLst>
          </p:cNvPr>
          <p:cNvSpPr>
            <a:spLocks noGrp="1"/>
          </p:cNvSpPr>
          <p:nvPr>
            <p:ph idx="1"/>
          </p:nvPr>
        </p:nvSpPr>
        <p:spPr>
          <a:xfrm>
            <a:off x="409507" y="570111"/>
            <a:ext cx="11369809" cy="4047778"/>
          </a:xfrm>
        </p:spPr>
        <p:txBody>
          <a:bodyPr/>
          <a:lstStyle/>
          <a:p>
            <a:pPr marL="0" indent="0">
              <a:buNone/>
            </a:pPr>
            <a:r>
              <a:rPr lang="en-US" sz="2000" b="1" dirty="0"/>
              <a:t>License and Citation</a:t>
            </a:r>
          </a:p>
          <a:p>
            <a:pPr>
              <a:spcBef>
                <a:spcPts val="400"/>
              </a:spcBef>
            </a:pPr>
            <a:r>
              <a:rPr lang="en-US" sz="1600" dirty="0"/>
              <a:t>This work is licensed under a </a:t>
            </a:r>
            <a:r>
              <a:rPr lang="en-US" sz="1600" dirty="0">
                <a:hlinkClick r:id="rId2"/>
              </a:rPr>
              <a:t>Creative</a:t>
            </a:r>
            <a:r>
              <a:rPr lang="en-US" sz="1600" dirty="0">
                <a:hlinkClick r:id="rId3"/>
              </a:rPr>
              <a:t> Commons Attribution 4.0 International License</a:t>
            </a:r>
            <a:r>
              <a:rPr lang="en-US" sz="1600" dirty="0"/>
              <a:t> (CC BY 4.0).</a:t>
            </a:r>
          </a:p>
          <a:p>
            <a:pPr>
              <a:spcBef>
                <a:spcPts val="400"/>
              </a:spcBef>
            </a:pPr>
            <a:r>
              <a:rPr lang="en-US" sz="1600" b="1" dirty="0"/>
              <a:t>The requested citation the overall tutorial is: </a:t>
            </a:r>
            <a:r>
              <a:rPr lang="en-US" sz="1600" b="1" dirty="0" err="1"/>
              <a:t>Anshu</a:t>
            </a:r>
            <a:r>
              <a:rPr lang="en-US" sz="1600" b="1" dirty="0"/>
              <a:t> Dubey and Gregory R. Watson, Better Scientific Software Tutorial, in ISC High Performance, 2022, Hamburg Germany. DOI: 10.6084/m9.figshare.19781752</a:t>
            </a:r>
          </a:p>
          <a:p>
            <a:pPr>
              <a:spcBef>
                <a:spcPts val="400"/>
              </a:spcBef>
            </a:pPr>
            <a:r>
              <a:rPr lang="en-US" sz="1600" dirty="0"/>
              <a:t>Individual modules may be cited as </a:t>
            </a:r>
            <a:r>
              <a:rPr lang="en-US" sz="1600" i="1" dirty="0"/>
              <a:t>Speaker, Module Title</a:t>
            </a:r>
            <a:r>
              <a:rPr lang="en-US" sz="1600" dirty="0"/>
              <a:t>, in Better Scientific Software tutorial, ISC, 2022 …</a:t>
            </a:r>
          </a:p>
          <a:p>
            <a:pPr marL="0" indent="0">
              <a:spcBef>
                <a:spcPts val="800"/>
              </a:spcBef>
              <a:buNone/>
            </a:pPr>
            <a:r>
              <a:rPr lang="en-US" sz="2000" b="1" dirty="0"/>
              <a:t>Acknowledgements</a:t>
            </a:r>
          </a:p>
          <a:p>
            <a:pPr>
              <a:spcBef>
                <a:spcPts val="400"/>
              </a:spcBef>
            </a:pPr>
            <a:r>
              <a:rPr lang="en-US" sz="1400" dirty="0"/>
              <a:t>This work was supported by the U.S. Department of Energy Office of Science, Office of Advanced Scientific Computing Research (ASCR), and by the </a:t>
            </a:r>
            <a:r>
              <a:rPr lang="en-US" sz="1400" dirty="0" err="1"/>
              <a:t>Exascale</a:t>
            </a:r>
            <a:r>
              <a:rPr lang="en-US" sz="1400" dirty="0"/>
              <a:t> Computing Project (17-SC-20-SC), a collaborative effort of the U.S. Department of Energy Office of Science and the National Nuclear Security Administration</a:t>
            </a:r>
            <a:r>
              <a:rPr lang="en-US" sz="1400" i="1" dirty="0"/>
              <a:t>.</a:t>
            </a:r>
            <a:endParaRPr lang="en-US" sz="1400" dirty="0"/>
          </a:p>
          <a:p>
            <a:pPr>
              <a:spcBef>
                <a:spcPts val="400"/>
              </a:spcBef>
            </a:pPr>
            <a:r>
              <a:rPr lang="en-US" sz="1400" dirty="0"/>
              <a:t>This work was performed in part at the Argonne National Laboratory, which is managed by </a:t>
            </a:r>
            <a:r>
              <a:rPr lang="en-US" sz="1400" dirty="0" err="1"/>
              <a:t>UChicago</a:t>
            </a:r>
            <a:r>
              <a:rPr lang="en-US" sz="1400" dirty="0"/>
              <a:t> Argonne, LLC for the U.S. Department of Energy under Contract No. DE-AC02-06CH11357.</a:t>
            </a:r>
          </a:p>
          <a:p>
            <a:pPr>
              <a:spcBef>
                <a:spcPts val="400"/>
              </a:spcBef>
            </a:pPr>
            <a:r>
              <a:rPr lang="en-US" sz="1400" dirty="0"/>
              <a:t>This work was performed in part at the Oak Ridge National Laboratory, which is managed by UT-Battelle, LLC for the U.S. Department of Energy under Contract No. DE-AC05-00OR22725.</a:t>
            </a:r>
          </a:p>
          <a:p>
            <a:pPr>
              <a:spcBef>
                <a:spcPts val="400"/>
              </a:spcBef>
            </a:pPr>
            <a:r>
              <a:rPr lang="en-US" sz="1400" dirty="0"/>
              <a:t>This work was performed in part at the Lawrence Livermore National Laboratory, which is managed by Lawrence Livermore National Security, LLC for the U.S. Department of Energy under Contract No. DE-AC52-07NA27344.</a:t>
            </a:r>
          </a:p>
          <a:p>
            <a:pPr>
              <a:spcBef>
                <a:spcPts val="400"/>
              </a:spcBef>
            </a:pPr>
            <a:r>
              <a:rPr lang="en-US" sz="1400" dirty="0"/>
              <a:t>This work was performed in part at the Los Alamos National Laboratory, which is managed by Triad National Security, LLC for the U.S. Department of Energy under Contract No.89233218CNA000001</a:t>
            </a:r>
          </a:p>
          <a:p>
            <a:pPr>
              <a:spcBef>
                <a:spcPts val="400"/>
              </a:spcBef>
            </a:pPr>
            <a:r>
              <a:rPr lang="en-US" sz="1400" dirty="0"/>
              <a:t>This work was performed in part at Sandia National Laboratories. Sandia National Laboratories is a multi-mission laboratory managed and operated by National Technology and Engineering Solutions of Sandia, LLC., a wholly owned subsidiary of Honeywell International, Inc., for the U.S. Department of Energy’s National Nuclear Security Administration under contract DE-NA0003525.</a:t>
            </a:r>
          </a:p>
        </p:txBody>
      </p:sp>
      <p:pic>
        <p:nvPicPr>
          <p:cNvPr id="4" name="Picture 2" descr="https://licensebuttons.net/l/by/4.0/88x31.png">
            <a:extLst>
              <a:ext uri="{FF2B5EF4-FFF2-40B4-BE49-F238E27FC236}">
                <a16:creationId xmlns:a16="http://schemas.microsoft.com/office/drawing/2014/main" id="{61840015-22A0-4634-A2DE-AA05F998FD3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30336" y="879673"/>
            <a:ext cx="838200" cy="295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37531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E1D32CB7-D634-43E1-8542-F61B3C62064E}"/>
              </a:ext>
            </a:extLst>
          </p:cNvPr>
          <p:cNvSpPr>
            <a:spLocks noGrp="1"/>
          </p:cNvSpPr>
          <p:nvPr>
            <p:ph type="title"/>
          </p:nvPr>
        </p:nvSpPr>
        <p:spPr/>
        <p:txBody>
          <a:bodyPr/>
          <a:lstStyle/>
          <a:p>
            <a:r>
              <a:rPr lang="en-US" dirty="0"/>
              <a:t>Summary</a:t>
            </a:r>
          </a:p>
        </p:txBody>
      </p:sp>
      <p:sp>
        <p:nvSpPr>
          <p:cNvPr id="10" name="Content Placeholder 9">
            <a:extLst>
              <a:ext uri="{FF2B5EF4-FFF2-40B4-BE49-F238E27FC236}">
                <a16:creationId xmlns:a16="http://schemas.microsoft.com/office/drawing/2014/main" id="{E214442A-CF4F-4DB6-85EE-FF2632D271ED}"/>
              </a:ext>
            </a:extLst>
          </p:cNvPr>
          <p:cNvSpPr>
            <a:spLocks noGrp="1"/>
          </p:cNvSpPr>
          <p:nvPr>
            <p:ph idx="1"/>
          </p:nvPr>
        </p:nvSpPr>
        <p:spPr>
          <a:xfrm>
            <a:off x="365760" y="1003074"/>
            <a:ext cx="11369809" cy="4047778"/>
          </a:xfrm>
        </p:spPr>
        <p:txBody>
          <a:bodyPr/>
          <a:lstStyle/>
          <a:p>
            <a:r>
              <a:rPr lang="en-US" sz="2000" dirty="0"/>
              <a:t>The purpose of CI is to identify problems early</a:t>
            </a:r>
          </a:p>
          <a:p>
            <a:pPr lvl="1">
              <a:spcBef>
                <a:spcPts val="200"/>
              </a:spcBef>
            </a:pPr>
            <a:r>
              <a:rPr lang="en-US" sz="1800" dirty="0"/>
              <a:t>Prevent code that would “break the build” or adversely impact other developers being introduced</a:t>
            </a:r>
          </a:p>
          <a:p>
            <a:pPr lvl="1">
              <a:spcBef>
                <a:spcPts val="200"/>
              </a:spcBef>
            </a:pPr>
            <a:r>
              <a:rPr lang="en-US" sz="1800" dirty="0"/>
              <a:t>Need to provide sufficient confidence, but run quickly – balance varies by project</a:t>
            </a:r>
            <a:endParaRPr lang="en-US" sz="2000" dirty="0"/>
          </a:p>
          <a:p>
            <a:pPr>
              <a:spcBef>
                <a:spcPts val="2400"/>
              </a:spcBef>
            </a:pPr>
            <a:r>
              <a:rPr lang="en-US" sz="2000" dirty="0"/>
              <a:t>CI should complement (not replace) more extensive automated testing</a:t>
            </a:r>
          </a:p>
          <a:p>
            <a:pPr lvl="1">
              <a:spcBef>
                <a:spcPts val="200"/>
              </a:spcBef>
            </a:pPr>
            <a:r>
              <a:rPr lang="en-US" sz="1800" dirty="0"/>
              <a:t>Use scheduled testing for more and more detailed tests, more configurations and platforms, performance testing, etc.</a:t>
            </a:r>
          </a:p>
          <a:p>
            <a:pPr>
              <a:spcBef>
                <a:spcPts val="2400"/>
              </a:spcBef>
            </a:pPr>
            <a:r>
              <a:rPr lang="en-US" sz="2000" dirty="0"/>
              <a:t>CI for TDD is a natural fit</a:t>
            </a:r>
          </a:p>
          <a:p>
            <a:pPr lvl="1">
              <a:spcBef>
                <a:spcPts val="200"/>
              </a:spcBef>
            </a:pPr>
            <a:r>
              <a:rPr lang="en-US" sz="1800" dirty="0"/>
              <a:t>Writing tests before the code works well with CI</a:t>
            </a:r>
          </a:p>
          <a:p>
            <a:pPr>
              <a:spcBef>
                <a:spcPts val="2400"/>
              </a:spcBef>
            </a:pPr>
            <a:r>
              <a:rPr lang="en-US" sz="2000" dirty="0"/>
              <a:t>Many options for where to execute CI tests</a:t>
            </a:r>
          </a:p>
          <a:p>
            <a:pPr lvl="1">
              <a:spcBef>
                <a:spcPts val="200"/>
              </a:spcBef>
            </a:pPr>
            <a:r>
              <a:rPr lang="en-US" sz="1800" dirty="0"/>
              <a:t>Free services are a good (easy) place to start</a:t>
            </a:r>
          </a:p>
          <a:p>
            <a:pPr lvl="1">
              <a:spcBef>
                <a:spcPts val="200"/>
              </a:spcBef>
            </a:pPr>
            <a:r>
              <a:rPr lang="en-US" sz="1800" dirty="0"/>
              <a:t>But may not be sufficient in the long run (especially large HPC/scientific codes)</a:t>
            </a:r>
          </a:p>
          <a:p>
            <a:pPr>
              <a:spcBef>
                <a:spcPts val="2400"/>
              </a:spcBef>
            </a:pPr>
            <a:r>
              <a:rPr lang="en-US" sz="2000" u="sng" dirty="0"/>
              <a:t>Start simple</a:t>
            </a:r>
            <a:r>
              <a:rPr lang="en-US" sz="2000" dirty="0"/>
              <a:t> to get automation working, then build out what you need</a:t>
            </a:r>
          </a:p>
          <a:p>
            <a:pPr lvl="1">
              <a:spcBef>
                <a:spcPts val="200"/>
              </a:spcBef>
            </a:pPr>
            <a:r>
              <a:rPr lang="en-US" sz="1800" dirty="0"/>
              <a:t>Focus initially on key software configurations and aspects of the code to be tested</a:t>
            </a:r>
          </a:p>
          <a:p>
            <a:pPr lvl="1">
              <a:spcBef>
                <a:spcPts val="200"/>
              </a:spcBef>
            </a:pPr>
            <a:r>
              <a:rPr lang="en-US" sz="1800" dirty="0"/>
              <a:t>Make sure your testing expands to cover new code, use TDD</a:t>
            </a:r>
          </a:p>
        </p:txBody>
      </p:sp>
    </p:spTree>
    <p:extLst>
      <p:ext uri="{BB962C8B-B14F-4D97-AF65-F5344CB8AC3E}">
        <p14:creationId xmlns:p14="http://schemas.microsoft.com/office/powerpoint/2010/main" val="37840915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50A31D3-4DA7-3448-B1F5-2E6DA28EE481}"/>
              </a:ext>
            </a:extLst>
          </p:cNvPr>
          <p:cNvSpPr/>
          <p:nvPr/>
        </p:nvSpPr>
        <p:spPr>
          <a:xfrm>
            <a:off x="7638585" y="5988205"/>
            <a:ext cx="4226313" cy="869795"/>
          </a:xfrm>
          <a:prstGeom prst="rect">
            <a:avLst/>
          </a:prstGeom>
          <a:solidFill>
            <a:schemeClr val="bg1"/>
          </a:solidFill>
          <a:ln>
            <a:no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2" name="Title 1">
            <a:extLst>
              <a:ext uri="{FF2B5EF4-FFF2-40B4-BE49-F238E27FC236}">
                <a16:creationId xmlns:a16="http://schemas.microsoft.com/office/drawing/2014/main" id="{F67FC071-E79D-5E41-8EBA-EE2764512AB0}"/>
              </a:ext>
            </a:extLst>
          </p:cNvPr>
          <p:cNvSpPr>
            <a:spLocks noGrp="1"/>
          </p:cNvSpPr>
          <p:nvPr>
            <p:ph type="title"/>
          </p:nvPr>
        </p:nvSpPr>
        <p:spPr>
          <a:xfrm>
            <a:off x="365760" y="411480"/>
            <a:ext cx="11372473" cy="661382"/>
          </a:xfrm>
        </p:spPr>
        <p:txBody>
          <a:bodyPr/>
          <a:lstStyle/>
          <a:p>
            <a:r>
              <a:rPr lang="en-US" dirty="0"/>
              <a:t>What is Continuous Integration (CI)</a:t>
            </a:r>
            <a:endParaRPr lang="en-US" i="1" dirty="0"/>
          </a:p>
        </p:txBody>
      </p:sp>
      <p:pic>
        <p:nvPicPr>
          <p:cNvPr id="1026" name="Picture 2">
            <a:extLst>
              <a:ext uri="{FF2B5EF4-FFF2-40B4-BE49-F238E27FC236}">
                <a16:creationId xmlns:a16="http://schemas.microsoft.com/office/drawing/2014/main" id="{3D7300DE-94CF-7B44-BF28-EF47BA49F5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4607" y="1072862"/>
            <a:ext cx="9966040" cy="551551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015236BB-B956-8344-B45B-E3125039ACF0}"/>
              </a:ext>
            </a:extLst>
          </p:cNvPr>
          <p:cNvSpPr txBox="1"/>
          <p:nvPr/>
        </p:nvSpPr>
        <p:spPr>
          <a:xfrm>
            <a:off x="1218178" y="6101612"/>
            <a:ext cx="6206836" cy="433965"/>
          </a:xfrm>
          <a:prstGeom prst="rect">
            <a:avLst/>
          </a:prstGeom>
          <a:noFill/>
        </p:spPr>
        <p:txBody>
          <a:bodyPr wrap="square" lIns="118872" tIns="91440" rIns="118872" bIns="91440" rtlCol="0" anchor="ctr" anchorCtr="0">
            <a:spAutoFit/>
          </a:bodyPr>
          <a:lstStyle/>
          <a:p>
            <a:pPr>
              <a:lnSpc>
                <a:spcPct val="90000"/>
              </a:lnSpc>
            </a:pPr>
            <a:r>
              <a:rPr lang="en-US" dirty="0">
                <a:hlinkClick r:id="rId4"/>
              </a:rPr>
              <a:t>https://</a:t>
            </a:r>
            <a:r>
              <a:rPr lang="en-US" dirty="0" err="1">
                <a:hlinkClick r:id="rId4"/>
              </a:rPr>
              <a:t>docs.gitlab.com</a:t>
            </a:r>
            <a:r>
              <a:rPr lang="en-US" dirty="0">
                <a:hlinkClick r:id="rId4"/>
              </a:rPr>
              <a:t>/</a:t>
            </a:r>
            <a:r>
              <a:rPr lang="en-US" dirty="0" err="1">
                <a:hlinkClick r:id="rId4"/>
              </a:rPr>
              <a:t>ee</a:t>
            </a:r>
            <a:r>
              <a:rPr lang="en-US" dirty="0">
                <a:hlinkClick r:id="rId4"/>
              </a:rPr>
              <a:t>/ci/introduction/</a:t>
            </a:r>
            <a:endParaRPr lang="en-US" dirty="0"/>
          </a:p>
        </p:txBody>
      </p:sp>
    </p:spTree>
    <p:extLst>
      <p:ext uri="{BB962C8B-B14F-4D97-AF65-F5344CB8AC3E}">
        <p14:creationId xmlns:p14="http://schemas.microsoft.com/office/powerpoint/2010/main" val="14577130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FC071-E79D-5E41-8EBA-EE2764512AB0}"/>
              </a:ext>
            </a:extLst>
          </p:cNvPr>
          <p:cNvSpPr>
            <a:spLocks noGrp="1"/>
          </p:cNvSpPr>
          <p:nvPr>
            <p:ph type="title"/>
          </p:nvPr>
        </p:nvSpPr>
        <p:spPr>
          <a:xfrm>
            <a:off x="365760" y="411480"/>
            <a:ext cx="11372473" cy="661382"/>
          </a:xfrm>
        </p:spPr>
        <p:txBody>
          <a:bodyPr/>
          <a:lstStyle/>
          <a:p>
            <a:r>
              <a:rPr lang="en-US" dirty="0"/>
              <a:t>CI Components</a:t>
            </a:r>
          </a:p>
        </p:txBody>
      </p:sp>
      <p:sp>
        <p:nvSpPr>
          <p:cNvPr id="3" name="Content Placeholder 2">
            <a:extLst>
              <a:ext uri="{FF2B5EF4-FFF2-40B4-BE49-F238E27FC236}">
                <a16:creationId xmlns:a16="http://schemas.microsoft.com/office/drawing/2014/main" id="{7A78E7AF-E77C-0444-AFCD-CD3AF65384A0}"/>
              </a:ext>
            </a:extLst>
          </p:cNvPr>
          <p:cNvSpPr>
            <a:spLocks noGrp="1"/>
          </p:cNvSpPr>
          <p:nvPr>
            <p:ph idx="1"/>
          </p:nvPr>
        </p:nvSpPr>
        <p:spPr>
          <a:xfrm>
            <a:off x="365760" y="1072863"/>
            <a:ext cx="11369809" cy="5373657"/>
          </a:xfrm>
        </p:spPr>
        <p:txBody>
          <a:bodyPr>
            <a:normAutofit fontScale="92500" lnSpcReduction="10000"/>
          </a:bodyPr>
          <a:lstStyle/>
          <a:p>
            <a:r>
              <a:rPr lang="en-US" dirty="0"/>
              <a:t>Testing</a:t>
            </a:r>
          </a:p>
          <a:p>
            <a:pPr lvl="1"/>
            <a:r>
              <a:rPr lang="en-US" dirty="0"/>
              <a:t>Focused, critical functionality (infrastructure), fast, independent, orthogonal, complete, … </a:t>
            </a:r>
          </a:p>
          <a:p>
            <a:pPr lvl="1"/>
            <a:r>
              <a:rPr lang="en-US" dirty="0"/>
              <a:t>Existing test suites often require re-design/refactoring for CI</a:t>
            </a:r>
          </a:p>
          <a:p>
            <a:r>
              <a:rPr lang="en-US" dirty="0"/>
              <a:t>Integration</a:t>
            </a:r>
          </a:p>
          <a:p>
            <a:pPr lvl="1"/>
            <a:r>
              <a:rPr lang="en-US" dirty="0"/>
              <a:t>Changes across key branches merged &amp; tested to ensure the “whole” still works</a:t>
            </a:r>
          </a:p>
          <a:p>
            <a:pPr lvl="2"/>
            <a:r>
              <a:rPr lang="en-US" dirty="0"/>
              <a:t>Integration can take place at multiple levels</a:t>
            </a:r>
          </a:p>
          <a:p>
            <a:pPr lvl="3"/>
            <a:r>
              <a:rPr lang="en-US" dirty="0"/>
              <a:t>Individual project</a:t>
            </a:r>
          </a:p>
          <a:p>
            <a:pPr lvl="3"/>
            <a:r>
              <a:rPr lang="en-US" dirty="0" err="1"/>
              <a:t>Spack</a:t>
            </a:r>
            <a:endParaRPr lang="en-US" dirty="0"/>
          </a:p>
          <a:p>
            <a:pPr lvl="3"/>
            <a:r>
              <a:rPr lang="en-US" dirty="0"/>
              <a:t>E4S</a:t>
            </a:r>
          </a:p>
          <a:p>
            <a:pPr lvl="1"/>
            <a:r>
              <a:rPr lang="en-US" dirty="0"/>
              <a:t>Develop, develop, develop, merge, merge, merge, test, test, test…NO!</a:t>
            </a:r>
          </a:p>
          <a:p>
            <a:pPr lvl="1"/>
            <a:r>
              <a:rPr lang="en-US" dirty="0"/>
              <a:t>Develop, test, merge, develop, test, merge, develop, test, merge…YES!</a:t>
            </a:r>
          </a:p>
          <a:p>
            <a:r>
              <a:rPr lang="en-US" dirty="0"/>
              <a:t>Continuous</a:t>
            </a:r>
          </a:p>
          <a:p>
            <a:pPr lvl="1"/>
            <a:r>
              <a:rPr lang="en-US" dirty="0"/>
              <a:t>Changes tested every commit and/or pull-request (like auto-correct)</a:t>
            </a:r>
          </a:p>
          <a:p>
            <a:endParaRPr lang="en-US" dirty="0"/>
          </a:p>
          <a:p>
            <a:r>
              <a:rPr lang="en-US" dirty="0"/>
              <a:t>CI generally implies a lot of </a:t>
            </a:r>
            <a:r>
              <a:rPr lang="en-US" u="sng" dirty="0"/>
              <a:t>automation</a:t>
            </a:r>
            <a:endParaRPr lang="en-US" dirty="0"/>
          </a:p>
          <a:p>
            <a:pPr lvl="1"/>
            <a:endParaRPr lang="en-US" dirty="0"/>
          </a:p>
        </p:txBody>
      </p:sp>
    </p:spTree>
    <p:extLst>
      <p:ext uri="{BB962C8B-B14F-4D97-AF65-F5344CB8AC3E}">
        <p14:creationId xmlns:p14="http://schemas.microsoft.com/office/powerpoint/2010/main" val="24948217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82E9C-1FA9-7843-B671-FBEA9FE7458B}"/>
              </a:ext>
            </a:extLst>
          </p:cNvPr>
          <p:cNvSpPr>
            <a:spLocks noGrp="1"/>
          </p:cNvSpPr>
          <p:nvPr>
            <p:ph type="title"/>
          </p:nvPr>
        </p:nvSpPr>
        <p:spPr/>
        <p:txBody>
          <a:bodyPr/>
          <a:lstStyle/>
          <a:p>
            <a:r>
              <a:rPr lang="en-US" dirty="0"/>
              <a:t>Test Driven Development vs. Automated Testing vs. CI</a:t>
            </a:r>
          </a:p>
        </p:txBody>
      </p:sp>
      <p:sp>
        <p:nvSpPr>
          <p:cNvPr id="3" name="Content Placeholder 2">
            <a:extLst>
              <a:ext uri="{FF2B5EF4-FFF2-40B4-BE49-F238E27FC236}">
                <a16:creationId xmlns:a16="http://schemas.microsoft.com/office/drawing/2014/main" id="{89E29C68-6DCB-2D47-926F-5D9411676618}"/>
              </a:ext>
            </a:extLst>
          </p:cNvPr>
          <p:cNvSpPr>
            <a:spLocks noGrp="1"/>
          </p:cNvSpPr>
          <p:nvPr>
            <p:ph idx="1"/>
          </p:nvPr>
        </p:nvSpPr>
        <p:spPr>
          <a:xfrm>
            <a:off x="365760" y="1224663"/>
            <a:ext cx="11457305" cy="4773507"/>
          </a:xfrm>
        </p:spPr>
        <p:txBody>
          <a:bodyPr/>
          <a:lstStyle/>
          <a:p>
            <a:r>
              <a:rPr lang="en-US" sz="2000" b="1" i="1" dirty="0"/>
              <a:t>Test Driven Development: </a:t>
            </a:r>
            <a:r>
              <a:rPr lang="en-US" sz="2000" dirty="0"/>
              <a:t>A development methodology where functional test are written before the code</a:t>
            </a:r>
          </a:p>
          <a:p>
            <a:pPr lvl="1"/>
            <a:r>
              <a:rPr lang="en-US" sz="1800" dirty="0"/>
              <a:t>Works well with CI as tests are written and committed and are automatically run (failing)</a:t>
            </a:r>
          </a:p>
          <a:p>
            <a:pPr lvl="1"/>
            <a:r>
              <a:rPr lang="en-US" sz="1800" dirty="0"/>
              <a:t>Code that implements the functionality being tested retriggers the tests automatically</a:t>
            </a:r>
          </a:p>
          <a:p>
            <a:r>
              <a:rPr lang="en-US" sz="2000" b="1" i="1" dirty="0"/>
              <a:t>Automated Testing</a:t>
            </a:r>
            <a:r>
              <a:rPr lang="en-US" sz="2000" dirty="0"/>
              <a:t>: Software that automatically performs tests on a regular basis and reliably detects and reports anomalous behaviors/outcomes.</a:t>
            </a:r>
          </a:p>
          <a:p>
            <a:pPr lvl="1"/>
            <a:r>
              <a:rPr lang="en-US" sz="1800" dirty="0"/>
              <a:t>Examples: Auto-test, CTest/CDash, nightly testing, etc.</a:t>
            </a:r>
          </a:p>
          <a:p>
            <a:pPr lvl="1"/>
            <a:r>
              <a:rPr lang="en-US" sz="1800" dirty="0"/>
              <a:t>May live “next to” your development workflow</a:t>
            </a:r>
          </a:p>
          <a:p>
            <a:pPr lvl="1"/>
            <a:r>
              <a:rPr lang="en-US" sz="1800" dirty="0"/>
              <a:t>Potential issues: change attribution, timeliness of results, multiple branches of development</a:t>
            </a:r>
          </a:p>
          <a:p>
            <a:r>
              <a:rPr lang="en-US" sz="2000" b="1" i="1" dirty="0"/>
              <a:t>Continuous Integration (CI)</a:t>
            </a:r>
            <a:r>
              <a:rPr lang="en-US" sz="2000" dirty="0"/>
              <a:t>: automated testing performed at high frequency and fine granularity</a:t>
            </a:r>
          </a:p>
          <a:p>
            <a:pPr lvl="1"/>
            <a:r>
              <a:rPr lang="en-US" sz="1800" dirty="0"/>
              <a:t>Aimed at preventing code changes from breaking key branches of development (e.g. main)</a:t>
            </a:r>
          </a:p>
          <a:p>
            <a:pPr lvl="1"/>
            <a:r>
              <a:rPr lang="en-US" sz="1800" dirty="0"/>
              <a:t>Lives “within” your development workflow</a:t>
            </a:r>
          </a:p>
          <a:p>
            <a:pPr lvl="1"/>
            <a:r>
              <a:rPr lang="en-US" sz="1800" dirty="0"/>
              <a:t>Potential issues: extreme automation, test granularity, coverage, 3</a:t>
            </a:r>
            <a:r>
              <a:rPr lang="en-US" sz="1800" baseline="30000" dirty="0"/>
              <a:t>rd</a:t>
            </a:r>
            <a:r>
              <a:rPr lang="en-US" sz="1800" dirty="0"/>
              <a:t>-party services/resources </a:t>
            </a:r>
          </a:p>
        </p:txBody>
      </p:sp>
    </p:spTree>
    <p:extLst>
      <p:ext uri="{BB962C8B-B14F-4D97-AF65-F5344CB8AC3E}">
        <p14:creationId xmlns:p14="http://schemas.microsoft.com/office/powerpoint/2010/main" val="32951121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585456-6481-8145-ABBE-F65385A1E8B7}"/>
              </a:ext>
            </a:extLst>
          </p:cNvPr>
          <p:cNvSpPr>
            <a:spLocks noGrp="1"/>
          </p:cNvSpPr>
          <p:nvPr>
            <p:ph type="title"/>
          </p:nvPr>
        </p:nvSpPr>
        <p:spPr/>
        <p:txBody>
          <a:bodyPr/>
          <a:lstStyle/>
          <a:p>
            <a:r>
              <a:rPr lang="en-US" dirty="0"/>
              <a:t>Examples…</a:t>
            </a:r>
          </a:p>
        </p:txBody>
      </p:sp>
      <p:sp>
        <p:nvSpPr>
          <p:cNvPr id="3" name="Text Placeholder 2">
            <a:extLst>
              <a:ext uri="{FF2B5EF4-FFF2-40B4-BE49-F238E27FC236}">
                <a16:creationId xmlns:a16="http://schemas.microsoft.com/office/drawing/2014/main" id="{D7512096-ED27-A141-B43B-6D2CBABEBA17}"/>
              </a:ext>
            </a:extLst>
          </p:cNvPr>
          <p:cNvSpPr>
            <a:spLocks noGrp="1"/>
          </p:cNvSpPr>
          <p:nvPr>
            <p:ph type="body" idx="1"/>
          </p:nvPr>
        </p:nvSpPr>
        <p:spPr>
          <a:xfrm>
            <a:off x="457200" y="1644150"/>
            <a:ext cx="5588582" cy="914400"/>
          </a:xfrm>
        </p:spPr>
        <p:txBody>
          <a:bodyPr/>
          <a:lstStyle/>
          <a:p>
            <a:pPr algn="ctr"/>
            <a:r>
              <a:rPr lang="en-US" dirty="0"/>
              <a:t>Automated Nightly Testing Dashboard</a:t>
            </a:r>
            <a:br>
              <a:rPr lang="en-US" dirty="0"/>
            </a:br>
            <a:r>
              <a:rPr lang="en-US" dirty="0"/>
              <a:t>Lives “next to” your development work</a:t>
            </a:r>
            <a:br>
              <a:rPr lang="en-US" dirty="0"/>
            </a:br>
            <a:endParaRPr lang="en-US" dirty="0"/>
          </a:p>
        </p:txBody>
      </p:sp>
      <p:sp>
        <p:nvSpPr>
          <p:cNvPr id="5" name="Text Placeholder 4">
            <a:extLst>
              <a:ext uri="{FF2B5EF4-FFF2-40B4-BE49-F238E27FC236}">
                <a16:creationId xmlns:a16="http://schemas.microsoft.com/office/drawing/2014/main" id="{E5F7A6A4-34F1-4149-A32A-F18F03DFB360}"/>
              </a:ext>
            </a:extLst>
          </p:cNvPr>
          <p:cNvSpPr>
            <a:spLocks noGrp="1"/>
          </p:cNvSpPr>
          <p:nvPr>
            <p:ph type="body" sz="quarter" idx="3"/>
          </p:nvPr>
        </p:nvSpPr>
        <p:spPr>
          <a:xfrm>
            <a:off x="6218914" y="1644150"/>
            <a:ext cx="5531934" cy="914400"/>
          </a:xfrm>
        </p:spPr>
        <p:txBody>
          <a:bodyPr/>
          <a:lstStyle/>
          <a:p>
            <a:pPr algn="ctr"/>
            <a:r>
              <a:rPr lang="en-US" dirty="0"/>
              <a:t>CI Testing</a:t>
            </a:r>
            <a:br>
              <a:rPr lang="en-US" dirty="0"/>
            </a:br>
            <a:r>
              <a:rPr lang="en-US" dirty="0"/>
              <a:t>Lives embedded in your development work</a:t>
            </a:r>
            <a:br>
              <a:rPr lang="en-US" dirty="0"/>
            </a:br>
            <a:endParaRPr lang="en-US" dirty="0"/>
          </a:p>
        </p:txBody>
      </p:sp>
      <p:pic>
        <p:nvPicPr>
          <p:cNvPr id="7" name="Content Placeholder 9">
            <a:extLst>
              <a:ext uri="{FF2B5EF4-FFF2-40B4-BE49-F238E27FC236}">
                <a16:creationId xmlns:a16="http://schemas.microsoft.com/office/drawing/2014/main" id="{DD0F9FAC-D744-E04D-9F82-4C27F218C702}"/>
              </a:ext>
            </a:extLst>
          </p:cNvPr>
          <p:cNvPicPr>
            <a:picLocks noGrp="1" noChangeAspect="1"/>
          </p:cNvPicPr>
          <p:nvPr>
            <p:ph sz="half" idx="2"/>
          </p:nvPr>
        </p:nvPicPr>
        <p:blipFill>
          <a:blip r:embed="rId2"/>
          <a:stretch>
            <a:fillRect/>
          </a:stretch>
        </p:blipFill>
        <p:spPr>
          <a:xfrm>
            <a:off x="1454123" y="2695684"/>
            <a:ext cx="3594735" cy="3373438"/>
          </a:xfrm>
          <a:prstGeom prst="rect">
            <a:avLst/>
          </a:prstGeom>
        </p:spPr>
      </p:pic>
      <p:pic>
        <p:nvPicPr>
          <p:cNvPr id="8" name="Content Placeholder 10">
            <a:extLst>
              <a:ext uri="{FF2B5EF4-FFF2-40B4-BE49-F238E27FC236}">
                <a16:creationId xmlns:a16="http://schemas.microsoft.com/office/drawing/2014/main" id="{5A091814-85DD-2B4B-AED0-190BAFDB4F27}"/>
              </a:ext>
            </a:extLst>
          </p:cNvPr>
          <p:cNvPicPr>
            <a:picLocks noGrp="1" noChangeAspect="1"/>
          </p:cNvPicPr>
          <p:nvPr>
            <p:ph sz="quarter" idx="4"/>
          </p:nvPr>
        </p:nvPicPr>
        <p:blipFill>
          <a:blip r:embed="rId3"/>
          <a:stretch>
            <a:fillRect/>
          </a:stretch>
        </p:blipFill>
        <p:spPr>
          <a:xfrm>
            <a:off x="6218238" y="3031490"/>
            <a:ext cx="5532437" cy="2428558"/>
          </a:xfrm>
          <a:prstGeom prst="rect">
            <a:avLst/>
          </a:prstGeom>
        </p:spPr>
      </p:pic>
    </p:spTree>
    <p:extLst>
      <p:ext uri="{BB962C8B-B14F-4D97-AF65-F5344CB8AC3E}">
        <p14:creationId xmlns:p14="http://schemas.microsoft.com/office/powerpoint/2010/main" val="4536503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16217-B345-804C-B072-9F0F44AD7EBE}"/>
              </a:ext>
            </a:extLst>
          </p:cNvPr>
          <p:cNvSpPr>
            <a:spLocks noGrp="1"/>
          </p:cNvSpPr>
          <p:nvPr>
            <p:ph type="title"/>
          </p:nvPr>
        </p:nvSpPr>
        <p:spPr/>
        <p:txBody>
          <a:bodyPr/>
          <a:lstStyle/>
          <a:p>
            <a:r>
              <a:rPr lang="en-US" dirty="0"/>
              <a:t>What can make CI difficult</a:t>
            </a:r>
          </a:p>
        </p:txBody>
      </p:sp>
      <p:sp>
        <p:nvSpPr>
          <p:cNvPr id="7" name="Text Placeholder 6">
            <a:extLst>
              <a:ext uri="{FF2B5EF4-FFF2-40B4-BE49-F238E27FC236}">
                <a16:creationId xmlns:a16="http://schemas.microsoft.com/office/drawing/2014/main" id="{D7B1CE6B-30D2-DE49-A4FD-724544360534}"/>
              </a:ext>
            </a:extLst>
          </p:cNvPr>
          <p:cNvSpPr>
            <a:spLocks noGrp="1"/>
          </p:cNvSpPr>
          <p:nvPr>
            <p:ph type="body" idx="1"/>
          </p:nvPr>
        </p:nvSpPr>
        <p:spPr>
          <a:xfrm>
            <a:off x="457200" y="1120140"/>
            <a:ext cx="5588582" cy="525780"/>
          </a:xfrm>
        </p:spPr>
        <p:txBody>
          <a:bodyPr anchor="ctr"/>
          <a:lstStyle/>
          <a:p>
            <a:pPr algn="ctr"/>
            <a:r>
              <a:rPr lang="en-US" dirty="0"/>
              <a:t>Common situations</a:t>
            </a:r>
          </a:p>
        </p:txBody>
      </p:sp>
      <p:sp>
        <p:nvSpPr>
          <p:cNvPr id="3" name="Content Placeholder 2">
            <a:extLst>
              <a:ext uri="{FF2B5EF4-FFF2-40B4-BE49-F238E27FC236}">
                <a16:creationId xmlns:a16="http://schemas.microsoft.com/office/drawing/2014/main" id="{89C18C24-9DD1-7548-9A7F-0F930451BDAA}"/>
              </a:ext>
            </a:extLst>
          </p:cNvPr>
          <p:cNvSpPr>
            <a:spLocks noGrp="1"/>
          </p:cNvSpPr>
          <p:nvPr>
            <p:ph sz="half" idx="2"/>
          </p:nvPr>
        </p:nvSpPr>
        <p:spPr>
          <a:xfrm>
            <a:off x="464746" y="1829570"/>
            <a:ext cx="5588582" cy="4299450"/>
          </a:xfrm>
        </p:spPr>
        <p:txBody>
          <a:bodyPr>
            <a:noAutofit/>
          </a:bodyPr>
          <a:lstStyle/>
          <a:p>
            <a:r>
              <a:rPr lang="en-US" sz="1800" dirty="0"/>
              <a:t>Just getting started</a:t>
            </a:r>
          </a:p>
          <a:p>
            <a:pPr lvl="1"/>
            <a:r>
              <a:rPr lang="en-US" sz="1600" dirty="0"/>
              <a:t>Many technologies/choices; often in the ”cloud”</a:t>
            </a:r>
          </a:p>
          <a:p>
            <a:pPr lvl="1"/>
            <a:r>
              <a:rPr lang="en-US" sz="1600" dirty="0"/>
              <a:t>Solution: start small, simple, build up</a:t>
            </a:r>
          </a:p>
          <a:p>
            <a:r>
              <a:rPr lang="en-US" sz="1800" dirty="0"/>
              <a:t>Developing suitable tests</a:t>
            </a:r>
          </a:p>
          <a:p>
            <a:pPr lvl="1"/>
            <a:r>
              <a:rPr lang="en-US" sz="1600" dirty="0"/>
              <a:t>Many project’s existing tests not suitable for CI</a:t>
            </a:r>
          </a:p>
          <a:p>
            <a:pPr lvl="1"/>
            <a:r>
              <a:rPr lang="en-US" sz="1600" dirty="0"/>
              <a:t>CI testing is a balance of thoroughness and responsiveness</a:t>
            </a:r>
          </a:p>
          <a:p>
            <a:pPr lvl="1"/>
            <a:r>
              <a:rPr lang="en-US" sz="1600" dirty="0"/>
              <a:t>Solution: Simplify/refactor and/or sub-setting test suite</a:t>
            </a:r>
          </a:p>
          <a:p>
            <a:r>
              <a:rPr lang="en-US" sz="1800" dirty="0"/>
              <a:t>Ensuring sufficient coverage</a:t>
            </a:r>
          </a:p>
          <a:p>
            <a:pPr lvl="1"/>
            <a:r>
              <a:rPr lang="en-US" sz="1600" dirty="0"/>
              <a:t>Some changes to code never get tested – CI can provide a false sense of security</a:t>
            </a:r>
          </a:p>
          <a:p>
            <a:pPr lvl="1"/>
            <a:r>
              <a:rPr lang="en-US" sz="1600" dirty="0"/>
              <a:t>Solution: tools to measure it, enforce always increasing</a:t>
            </a:r>
          </a:p>
        </p:txBody>
      </p:sp>
      <p:sp>
        <p:nvSpPr>
          <p:cNvPr id="8" name="Text Placeholder 7">
            <a:extLst>
              <a:ext uri="{FF2B5EF4-FFF2-40B4-BE49-F238E27FC236}">
                <a16:creationId xmlns:a16="http://schemas.microsoft.com/office/drawing/2014/main" id="{8CD7CBDB-13EE-6844-96FE-CEFC1AFB61AF}"/>
              </a:ext>
            </a:extLst>
          </p:cNvPr>
          <p:cNvSpPr>
            <a:spLocks noGrp="1"/>
          </p:cNvSpPr>
          <p:nvPr>
            <p:ph type="body" sz="quarter" idx="3"/>
          </p:nvPr>
        </p:nvSpPr>
        <p:spPr>
          <a:xfrm>
            <a:off x="6208962" y="1120140"/>
            <a:ext cx="5531934" cy="525780"/>
          </a:xfrm>
        </p:spPr>
        <p:txBody>
          <a:bodyPr anchor="ctr"/>
          <a:lstStyle/>
          <a:p>
            <a:pPr algn="ctr"/>
            <a:r>
              <a:rPr lang="en-US" dirty="0"/>
              <a:t>Advanced situations</a:t>
            </a:r>
          </a:p>
        </p:txBody>
      </p:sp>
      <p:sp>
        <p:nvSpPr>
          <p:cNvPr id="9" name="Content Placeholder 8">
            <a:extLst>
              <a:ext uri="{FF2B5EF4-FFF2-40B4-BE49-F238E27FC236}">
                <a16:creationId xmlns:a16="http://schemas.microsoft.com/office/drawing/2014/main" id="{56864CE2-D548-B740-8AD8-6A2A01B029B0}"/>
              </a:ext>
            </a:extLst>
          </p:cNvPr>
          <p:cNvSpPr>
            <a:spLocks noGrp="1"/>
          </p:cNvSpPr>
          <p:nvPr>
            <p:ph sz="quarter" idx="4"/>
          </p:nvPr>
        </p:nvSpPr>
        <p:spPr>
          <a:xfrm>
            <a:off x="6208962" y="1829570"/>
            <a:ext cx="5531934" cy="3908290"/>
          </a:xfrm>
        </p:spPr>
        <p:txBody>
          <a:bodyPr>
            <a:noAutofit/>
          </a:bodyPr>
          <a:lstStyle/>
          <a:p>
            <a:r>
              <a:rPr lang="en-US" sz="1800" dirty="0"/>
              <a:t>Defining failure for </a:t>
            </a:r>
            <a:r>
              <a:rPr lang="en-US" sz="1800" i="1" dirty="0"/>
              <a:t>many</a:t>
            </a:r>
            <a:r>
              <a:rPr lang="en-US" sz="1800" dirty="0"/>
              <a:t> configurations / inconsistent failures</a:t>
            </a:r>
          </a:p>
          <a:p>
            <a:pPr lvl="1"/>
            <a:r>
              <a:rPr lang="en-US" sz="1600" dirty="0"/>
              <a:t>Bit-for-bit (exact) match vs. fuzzy match</a:t>
            </a:r>
          </a:p>
          <a:p>
            <a:pPr lvl="1"/>
            <a:r>
              <a:rPr lang="en-US" sz="1600" dirty="0"/>
              <a:t>Solution: absolute/relative tolerances </a:t>
            </a:r>
            <a:r>
              <a:rPr lang="en-US" sz="1600" dirty="0">
                <a:sym typeface="Wingdings" pitchFamily="2" charset="2"/>
              </a:rPr>
              <a:t></a:t>
            </a:r>
            <a:r>
              <a:rPr lang="en-US" sz="1600" dirty="0"/>
              <a:t> AI/ML</a:t>
            </a:r>
          </a:p>
          <a:p>
            <a:r>
              <a:rPr lang="en-US" sz="1800" dirty="0"/>
              <a:t>Numerous 3</a:t>
            </a:r>
            <a:r>
              <a:rPr lang="en-US" sz="1800" baseline="30000" dirty="0"/>
              <a:t>rd</a:t>
            </a:r>
            <a:r>
              <a:rPr lang="en-US" sz="1800" dirty="0"/>
              <a:t> party libraries (TPLs)</a:t>
            </a:r>
          </a:p>
          <a:p>
            <a:pPr lvl="1"/>
            <a:r>
              <a:rPr lang="en-US" sz="1600" dirty="0"/>
              <a:t>Compiling takes too long</a:t>
            </a:r>
          </a:p>
          <a:p>
            <a:pPr lvl="1"/>
            <a:r>
              <a:rPr lang="en-US" sz="1600" dirty="0"/>
              <a:t>Solution: cache pre-built TPLs, containers</a:t>
            </a:r>
          </a:p>
          <a:p>
            <a:r>
              <a:rPr lang="en-US" sz="1800" dirty="0"/>
              <a:t>Performance testing</a:t>
            </a:r>
          </a:p>
          <a:p>
            <a:pPr lvl="1"/>
            <a:r>
              <a:rPr lang="en-US" sz="1600" dirty="0"/>
              <a:t>Avoid time-, space-, scaling-performance degradation</a:t>
            </a:r>
          </a:p>
          <a:p>
            <a:pPr lvl="1"/>
            <a:r>
              <a:rPr lang="en-US" sz="1600" dirty="0"/>
              <a:t>Solution: Performance instrumentation and </a:t>
            </a:r>
            <a:r>
              <a:rPr lang="en-US" sz="1600" i="1" dirty="0"/>
              <a:t>scheduled</a:t>
            </a:r>
            <a:r>
              <a:rPr lang="en-US" sz="1600" dirty="0"/>
              <a:t> testing </a:t>
            </a:r>
          </a:p>
          <a:p>
            <a:pPr lvl="1"/>
            <a:endParaRPr lang="en-US" dirty="0"/>
          </a:p>
          <a:p>
            <a:endParaRPr lang="en-US" dirty="0"/>
          </a:p>
        </p:txBody>
      </p:sp>
    </p:spTree>
    <p:extLst>
      <p:ext uri="{BB962C8B-B14F-4D97-AF65-F5344CB8AC3E}">
        <p14:creationId xmlns:p14="http://schemas.microsoft.com/office/powerpoint/2010/main" val="3131353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3882B6-BA74-E744-88B9-1E6F07A61969}"/>
              </a:ext>
            </a:extLst>
          </p:cNvPr>
          <p:cNvSpPr>
            <a:spLocks noGrp="1"/>
          </p:cNvSpPr>
          <p:nvPr>
            <p:ph type="title"/>
          </p:nvPr>
        </p:nvSpPr>
        <p:spPr>
          <a:xfrm>
            <a:off x="365760" y="411480"/>
            <a:ext cx="11372473" cy="574040"/>
          </a:xfrm>
        </p:spPr>
        <p:txBody>
          <a:bodyPr/>
          <a:lstStyle/>
          <a:p>
            <a:r>
              <a:rPr lang="en-US" dirty="0"/>
              <a:t>CI Resources (Where do jobs run?)</a:t>
            </a:r>
          </a:p>
        </p:txBody>
      </p:sp>
      <p:sp>
        <p:nvSpPr>
          <p:cNvPr id="3" name="Content Placeholder 2">
            <a:extLst>
              <a:ext uri="{FF2B5EF4-FFF2-40B4-BE49-F238E27FC236}">
                <a16:creationId xmlns:a16="http://schemas.microsoft.com/office/drawing/2014/main" id="{579C252D-9F99-4B47-BA35-FEF4C710B55B}"/>
              </a:ext>
            </a:extLst>
          </p:cNvPr>
          <p:cNvSpPr>
            <a:spLocks noGrp="1"/>
          </p:cNvSpPr>
          <p:nvPr>
            <p:ph idx="1"/>
          </p:nvPr>
        </p:nvSpPr>
        <p:spPr>
          <a:xfrm>
            <a:off x="365760" y="1211580"/>
            <a:ext cx="11369809" cy="5234940"/>
          </a:xfrm>
        </p:spPr>
        <p:txBody>
          <a:bodyPr/>
          <a:lstStyle/>
          <a:p>
            <a:r>
              <a:rPr lang="en-US" dirty="0"/>
              <a:t>Free Resources </a:t>
            </a:r>
          </a:p>
          <a:p>
            <a:pPr lvl="1"/>
            <a:r>
              <a:rPr lang="en-US" dirty="0"/>
              <a:t>GitHub, </a:t>
            </a:r>
            <a:r>
              <a:rPr lang="en-US" dirty="0" err="1"/>
              <a:t>BitBucket</a:t>
            </a:r>
            <a:r>
              <a:rPr lang="en-US" dirty="0"/>
              <a:t>, GitLab, etc. provide shared runners</a:t>
            </a:r>
          </a:p>
          <a:p>
            <a:pPr lvl="1"/>
            <a:r>
              <a:rPr lang="en-US" dirty="0"/>
              <a:t>AWS, Azure Pipelines have free tiers that can be used</a:t>
            </a:r>
          </a:p>
          <a:p>
            <a:pPr lvl="1"/>
            <a:r>
              <a:rPr lang="en-US" dirty="0"/>
              <a:t>All launch a VM (Linux variants, Windows and OSX)</a:t>
            </a:r>
          </a:p>
          <a:p>
            <a:pPr lvl="2"/>
            <a:r>
              <a:rPr lang="en-US" dirty="0"/>
              <a:t>Constrained in time/size, hardware (e.g. GPU type/count)</a:t>
            </a:r>
          </a:p>
          <a:p>
            <a:pPr lvl="2"/>
            <a:r>
              <a:rPr lang="en-US" dirty="0"/>
              <a:t>Not a complete solution for many HPC/scientific codes,</a:t>
            </a:r>
            <a:br>
              <a:rPr lang="en-US" dirty="0"/>
            </a:br>
            <a:r>
              <a:rPr lang="en-US" dirty="0"/>
              <a:t>but a useful starting point. </a:t>
            </a:r>
          </a:p>
          <a:p>
            <a:pPr>
              <a:spcBef>
                <a:spcPts val="2400"/>
              </a:spcBef>
            </a:pPr>
            <a:r>
              <a:rPr lang="en-US" dirty="0"/>
              <a:t>Site-local Resources</a:t>
            </a:r>
          </a:p>
          <a:p>
            <a:pPr lvl="1"/>
            <a:r>
              <a:rPr lang="en-US" dirty="0"/>
              <a:t>Group, department, institution, computing facility</a:t>
            </a:r>
          </a:p>
          <a:p>
            <a:pPr lvl="1"/>
            <a:r>
              <a:rPr lang="en-US" dirty="0"/>
              <a:t>Examples: CADES @ ORNL, Bamboo @ LLNL, Jenkins @ ANL, Travis+CDash @ NERSC</a:t>
            </a:r>
          </a:p>
          <a:p>
            <a:pPr lvl="1"/>
            <a:r>
              <a:rPr lang="en-US" dirty="0"/>
              <a:t>ECP Program: GitLab-CI @ ANL, LANL, LLNL, NERSC, ORNL, SNL</a:t>
            </a:r>
          </a:p>
          <a:p>
            <a:pPr>
              <a:spcBef>
                <a:spcPts val="2400"/>
              </a:spcBef>
            </a:pPr>
            <a:r>
              <a:rPr lang="en-US" dirty="0"/>
              <a:t>Create your own by setting up resources/services</a:t>
            </a:r>
          </a:p>
        </p:txBody>
      </p:sp>
      <p:pic>
        <p:nvPicPr>
          <p:cNvPr id="4" name="Picture 3">
            <a:extLst>
              <a:ext uri="{FF2B5EF4-FFF2-40B4-BE49-F238E27FC236}">
                <a16:creationId xmlns:a16="http://schemas.microsoft.com/office/drawing/2014/main" id="{C6F0A806-1293-9A40-A864-C1487EB0872B}"/>
              </a:ext>
            </a:extLst>
          </p:cNvPr>
          <p:cNvPicPr>
            <a:picLocks noChangeAspect="1"/>
          </p:cNvPicPr>
          <p:nvPr/>
        </p:nvPicPr>
        <p:blipFill rotWithShape="1">
          <a:blip r:embed="rId2"/>
          <a:srcRect t="14370"/>
          <a:stretch/>
        </p:blipFill>
        <p:spPr>
          <a:xfrm>
            <a:off x="7247690" y="637540"/>
            <a:ext cx="4575375" cy="3322320"/>
          </a:xfrm>
          <a:prstGeom prst="rect">
            <a:avLst/>
          </a:prstGeom>
        </p:spPr>
      </p:pic>
    </p:spTree>
    <p:extLst>
      <p:ext uri="{BB962C8B-B14F-4D97-AF65-F5344CB8AC3E}">
        <p14:creationId xmlns:p14="http://schemas.microsoft.com/office/powerpoint/2010/main" val="7348536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 name="Picture 40">
            <a:extLst>
              <a:ext uri="{FF2B5EF4-FFF2-40B4-BE49-F238E27FC236}">
                <a16:creationId xmlns:a16="http://schemas.microsoft.com/office/drawing/2014/main" id="{ED55ACAD-9399-074D-8200-A5F27EDBE836}"/>
              </a:ext>
            </a:extLst>
          </p:cNvPr>
          <p:cNvPicPr>
            <a:picLocks noChangeAspect="1"/>
          </p:cNvPicPr>
          <p:nvPr/>
        </p:nvPicPr>
        <p:blipFill rotWithShape="1">
          <a:blip r:embed="rId2"/>
          <a:srcRect l="18228" t="15211" r="20122" b="21926"/>
          <a:stretch/>
        </p:blipFill>
        <p:spPr>
          <a:xfrm rot="18542579" flipV="1">
            <a:off x="2070216" y="5147384"/>
            <a:ext cx="2214153" cy="1048843"/>
          </a:xfrm>
          <a:prstGeom prst="rect">
            <a:avLst/>
          </a:prstGeom>
        </p:spPr>
      </p:pic>
      <p:sp>
        <p:nvSpPr>
          <p:cNvPr id="39" name="Rectangle 38">
            <a:extLst>
              <a:ext uri="{FF2B5EF4-FFF2-40B4-BE49-F238E27FC236}">
                <a16:creationId xmlns:a16="http://schemas.microsoft.com/office/drawing/2014/main" id="{EC0F41A9-8043-9F4F-9F1E-278EF91FC2BD}"/>
              </a:ext>
            </a:extLst>
          </p:cNvPr>
          <p:cNvSpPr/>
          <p:nvPr/>
        </p:nvSpPr>
        <p:spPr>
          <a:xfrm>
            <a:off x="7494604" y="5908856"/>
            <a:ext cx="4540236" cy="897571"/>
          </a:xfrm>
          <a:prstGeom prst="rect">
            <a:avLst/>
          </a:prstGeom>
          <a:solidFill>
            <a:schemeClr val="bg1"/>
          </a:solidFill>
          <a:ln>
            <a:no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pic>
        <p:nvPicPr>
          <p:cNvPr id="40" name="Picture 39">
            <a:extLst>
              <a:ext uri="{FF2B5EF4-FFF2-40B4-BE49-F238E27FC236}">
                <a16:creationId xmlns:a16="http://schemas.microsoft.com/office/drawing/2014/main" id="{D387ABD9-12C2-C146-B90F-CD1C49CAF654}"/>
              </a:ext>
            </a:extLst>
          </p:cNvPr>
          <p:cNvPicPr>
            <a:picLocks noChangeAspect="1"/>
          </p:cNvPicPr>
          <p:nvPr/>
        </p:nvPicPr>
        <p:blipFill rotWithShape="1">
          <a:blip r:embed="rId2"/>
          <a:srcRect l="18228" t="15211" r="20122" b="21926"/>
          <a:stretch/>
        </p:blipFill>
        <p:spPr>
          <a:xfrm rot="835124">
            <a:off x="-131904" y="3343621"/>
            <a:ext cx="4215884" cy="1048843"/>
          </a:xfrm>
          <a:prstGeom prst="rect">
            <a:avLst/>
          </a:prstGeom>
        </p:spPr>
      </p:pic>
      <p:sp>
        <p:nvSpPr>
          <p:cNvPr id="6" name="Title 5">
            <a:extLst>
              <a:ext uri="{FF2B5EF4-FFF2-40B4-BE49-F238E27FC236}">
                <a16:creationId xmlns:a16="http://schemas.microsoft.com/office/drawing/2014/main" id="{EADF144D-F4EE-1F47-8E49-A2C22108DF00}"/>
              </a:ext>
            </a:extLst>
          </p:cNvPr>
          <p:cNvSpPr>
            <a:spLocks noGrp="1"/>
          </p:cNvSpPr>
          <p:nvPr>
            <p:ph type="title"/>
          </p:nvPr>
        </p:nvSpPr>
        <p:spPr/>
        <p:txBody>
          <a:bodyPr/>
          <a:lstStyle/>
          <a:p>
            <a:r>
              <a:rPr lang="en-US" dirty="0"/>
              <a:t>Examples…</a:t>
            </a:r>
          </a:p>
        </p:txBody>
      </p:sp>
      <p:grpSp>
        <p:nvGrpSpPr>
          <p:cNvPr id="9" name="Group 8">
            <a:extLst>
              <a:ext uri="{FF2B5EF4-FFF2-40B4-BE49-F238E27FC236}">
                <a16:creationId xmlns:a16="http://schemas.microsoft.com/office/drawing/2014/main" id="{199D2B5C-5544-7D44-A9F8-62D4873A91FD}"/>
              </a:ext>
            </a:extLst>
          </p:cNvPr>
          <p:cNvGrpSpPr/>
          <p:nvPr/>
        </p:nvGrpSpPr>
        <p:grpSpPr>
          <a:xfrm>
            <a:off x="5148669" y="4948396"/>
            <a:ext cx="1612582" cy="1612582"/>
            <a:chOff x="365760" y="4548188"/>
            <a:chExt cx="1612582" cy="1612582"/>
          </a:xfrm>
        </p:grpSpPr>
        <p:pic>
          <p:nvPicPr>
            <p:cNvPr id="7" name="Picture 6">
              <a:extLst>
                <a:ext uri="{FF2B5EF4-FFF2-40B4-BE49-F238E27FC236}">
                  <a16:creationId xmlns:a16="http://schemas.microsoft.com/office/drawing/2014/main" id="{1786ABBE-7F1C-2244-940A-6D5AFEE93A1C}"/>
                </a:ext>
              </a:extLst>
            </p:cNvPr>
            <p:cNvPicPr>
              <a:picLocks noChangeAspect="1"/>
            </p:cNvPicPr>
            <p:nvPr/>
          </p:nvPicPr>
          <p:blipFill>
            <a:blip r:embed="rId3"/>
            <a:stretch>
              <a:fillRect/>
            </a:stretch>
          </p:blipFill>
          <p:spPr>
            <a:xfrm>
              <a:off x="365760" y="4548188"/>
              <a:ext cx="1612582" cy="1612582"/>
            </a:xfrm>
            <a:prstGeom prst="rect">
              <a:avLst/>
            </a:prstGeom>
          </p:spPr>
        </p:pic>
        <p:sp>
          <p:nvSpPr>
            <p:cNvPr id="8" name="TextBox 7">
              <a:extLst>
                <a:ext uri="{FF2B5EF4-FFF2-40B4-BE49-F238E27FC236}">
                  <a16:creationId xmlns:a16="http://schemas.microsoft.com/office/drawing/2014/main" id="{3F1C903B-2E15-AF4F-B217-FE29103C8F2C}"/>
                </a:ext>
              </a:extLst>
            </p:cNvPr>
            <p:cNvSpPr txBox="1"/>
            <p:nvPr/>
          </p:nvSpPr>
          <p:spPr>
            <a:xfrm>
              <a:off x="742076" y="5557528"/>
              <a:ext cx="859949" cy="517065"/>
            </a:xfrm>
            <a:prstGeom prst="rect">
              <a:avLst/>
            </a:prstGeom>
            <a:noFill/>
          </p:spPr>
          <p:txBody>
            <a:bodyPr wrap="square" lIns="118872" tIns="91440" rIns="118872" bIns="91440" rtlCol="0" anchor="ctr" anchorCtr="0">
              <a:spAutoFit/>
            </a:bodyPr>
            <a:lstStyle/>
            <a:p>
              <a:pPr algn="ctr">
                <a:lnSpc>
                  <a:spcPct val="90000"/>
                </a:lnSpc>
              </a:pPr>
              <a:r>
                <a:rPr lang="en-US" sz="2400" dirty="0"/>
                <a:t>You</a:t>
              </a:r>
              <a:endParaRPr lang="en-US" dirty="0"/>
            </a:p>
          </p:txBody>
        </p:sp>
      </p:grpSp>
      <p:grpSp>
        <p:nvGrpSpPr>
          <p:cNvPr id="20" name="Group 19">
            <a:extLst>
              <a:ext uri="{FF2B5EF4-FFF2-40B4-BE49-F238E27FC236}">
                <a16:creationId xmlns:a16="http://schemas.microsoft.com/office/drawing/2014/main" id="{2872C7F1-9576-BF4D-8646-B3394CD2D67F}"/>
              </a:ext>
            </a:extLst>
          </p:cNvPr>
          <p:cNvGrpSpPr/>
          <p:nvPr/>
        </p:nvGrpSpPr>
        <p:grpSpPr>
          <a:xfrm>
            <a:off x="539264" y="3974022"/>
            <a:ext cx="2240444" cy="2245572"/>
            <a:chOff x="553556" y="3095135"/>
            <a:chExt cx="2240444" cy="2245572"/>
          </a:xfrm>
        </p:grpSpPr>
        <p:grpSp>
          <p:nvGrpSpPr>
            <p:cNvPr id="18" name="Group 17">
              <a:extLst>
                <a:ext uri="{FF2B5EF4-FFF2-40B4-BE49-F238E27FC236}">
                  <a16:creationId xmlns:a16="http://schemas.microsoft.com/office/drawing/2014/main" id="{205A912C-A14A-2B47-BD27-6024193E69E5}"/>
                </a:ext>
              </a:extLst>
            </p:cNvPr>
            <p:cNvGrpSpPr/>
            <p:nvPr/>
          </p:nvGrpSpPr>
          <p:grpSpPr>
            <a:xfrm>
              <a:off x="553556" y="3465360"/>
              <a:ext cx="2240444" cy="1875347"/>
              <a:chOff x="2189316" y="2421413"/>
              <a:chExt cx="2240444" cy="1875347"/>
            </a:xfrm>
          </p:grpSpPr>
          <p:pic>
            <p:nvPicPr>
              <p:cNvPr id="16" name="Picture 15">
                <a:extLst>
                  <a:ext uri="{FF2B5EF4-FFF2-40B4-BE49-F238E27FC236}">
                    <a16:creationId xmlns:a16="http://schemas.microsoft.com/office/drawing/2014/main" id="{D27D7FEE-1F81-014B-8250-1E5F253A687D}"/>
                  </a:ext>
                </a:extLst>
              </p:cNvPr>
              <p:cNvPicPr>
                <a:picLocks noChangeAspect="1"/>
              </p:cNvPicPr>
              <p:nvPr/>
            </p:nvPicPr>
            <p:blipFill>
              <a:blip r:embed="rId4"/>
              <a:stretch>
                <a:fillRect/>
              </a:stretch>
            </p:blipFill>
            <p:spPr>
              <a:xfrm>
                <a:off x="2189316" y="2421413"/>
                <a:ext cx="1701963" cy="1701963"/>
              </a:xfrm>
              <a:prstGeom prst="rect">
                <a:avLst/>
              </a:prstGeom>
            </p:spPr>
          </p:pic>
          <p:sp>
            <p:nvSpPr>
              <p:cNvPr id="17" name="TextBox 16">
                <a:extLst>
                  <a:ext uri="{FF2B5EF4-FFF2-40B4-BE49-F238E27FC236}">
                    <a16:creationId xmlns:a16="http://schemas.microsoft.com/office/drawing/2014/main" id="{78F9B18C-B998-DD48-B749-12852942C0B7}"/>
                  </a:ext>
                </a:extLst>
              </p:cNvPr>
              <p:cNvSpPr txBox="1"/>
              <p:nvPr/>
            </p:nvSpPr>
            <p:spPr>
              <a:xfrm rot="20683208">
                <a:off x="2397760" y="3862795"/>
                <a:ext cx="2032000" cy="433965"/>
              </a:xfrm>
              <a:prstGeom prst="rect">
                <a:avLst/>
              </a:prstGeom>
              <a:noFill/>
            </p:spPr>
            <p:txBody>
              <a:bodyPr wrap="square" lIns="118872" tIns="91440" rIns="118872" bIns="91440" rtlCol="0" anchor="ctr" anchorCtr="0">
                <a:spAutoFit/>
              </a:bodyPr>
              <a:lstStyle/>
              <a:p>
                <a:pPr algn="l">
                  <a:lnSpc>
                    <a:spcPct val="90000"/>
                  </a:lnSpc>
                </a:pPr>
                <a:r>
                  <a:rPr lang="en-US" dirty="0"/>
                  <a:t>bitbucket.llnl.gov</a:t>
                </a:r>
              </a:p>
            </p:txBody>
          </p:sp>
        </p:grpSp>
        <p:sp>
          <p:nvSpPr>
            <p:cNvPr id="19" name="Rectangle 18">
              <a:extLst>
                <a:ext uri="{FF2B5EF4-FFF2-40B4-BE49-F238E27FC236}">
                  <a16:creationId xmlns:a16="http://schemas.microsoft.com/office/drawing/2014/main" id="{A829D5D3-2423-0043-B3AE-DC8D5DCFA63C}"/>
                </a:ext>
              </a:extLst>
            </p:cNvPr>
            <p:cNvSpPr/>
            <p:nvPr/>
          </p:nvSpPr>
          <p:spPr>
            <a:xfrm>
              <a:off x="638969" y="3095135"/>
              <a:ext cx="2074533" cy="769441"/>
            </a:xfrm>
            <a:prstGeom prst="rect">
              <a:avLst/>
            </a:prstGeom>
            <a:noFill/>
            <a:scene3d>
              <a:camera prst="orthographicFront">
                <a:rot lat="2998470" lon="1659028" rev="60955"/>
              </a:camera>
              <a:lightRig rig="threePt" dir="t"/>
            </a:scene3d>
          </p:spPr>
          <p:txBody>
            <a:bodyPr wrap="square" lIns="91440" tIns="45720" rIns="91440" bIns="45720">
              <a:spAutoFit/>
            </a:bodyPr>
            <a:lstStyle/>
            <a:p>
              <a:pPr algn="ctr"/>
              <a:r>
                <a:rPr lang="en-US" sz="4400" b="0" cap="none" spc="0" dirty="0">
                  <a:ln w="0"/>
                  <a:solidFill>
                    <a:schemeClr val="tx1"/>
                  </a:solidFill>
                  <a:effectLst>
                    <a:outerShdw blurRad="38100" dist="19050" dir="2700000" algn="tl" rotWithShape="0">
                      <a:schemeClr val="dk1">
                        <a:alpha val="40000"/>
                      </a:schemeClr>
                    </a:outerShdw>
                  </a:effectLst>
                </a:rPr>
                <a:t>LLNL</a:t>
              </a:r>
              <a:endParaRPr lang="en-US" sz="5400" b="0" cap="none" spc="0" dirty="0">
                <a:ln w="0"/>
                <a:solidFill>
                  <a:schemeClr val="tx1"/>
                </a:solidFill>
                <a:effectLst>
                  <a:outerShdw blurRad="38100" dist="19050" dir="2700000" algn="tl" rotWithShape="0">
                    <a:schemeClr val="dk1">
                      <a:alpha val="40000"/>
                    </a:schemeClr>
                  </a:outerShdw>
                </a:effectLst>
              </a:endParaRPr>
            </a:p>
          </p:txBody>
        </p:sp>
      </p:grpSp>
      <p:grpSp>
        <p:nvGrpSpPr>
          <p:cNvPr id="23" name="Group 22">
            <a:extLst>
              <a:ext uri="{FF2B5EF4-FFF2-40B4-BE49-F238E27FC236}">
                <a16:creationId xmlns:a16="http://schemas.microsoft.com/office/drawing/2014/main" id="{1E34F42D-FCB1-FC46-A514-A32C1742C837}"/>
              </a:ext>
            </a:extLst>
          </p:cNvPr>
          <p:cNvGrpSpPr/>
          <p:nvPr/>
        </p:nvGrpSpPr>
        <p:grpSpPr>
          <a:xfrm>
            <a:off x="434445" y="1207938"/>
            <a:ext cx="2428240" cy="1612582"/>
            <a:chOff x="553556" y="1427912"/>
            <a:chExt cx="2428240" cy="1612582"/>
          </a:xfrm>
        </p:grpSpPr>
        <p:sp>
          <p:nvSpPr>
            <p:cNvPr id="4" name="Cloud 3">
              <a:extLst>
                <a:ext uri="{FF2B5EF4-FFF2-40B4-BE49-F238E27FC236}">
                  <a16:creationId xmlns:a16="http://schemas.microsoft.com/office/drawing/2014/main" id="{9B07F91D-ED96-464D-B738-FEF233FDCDD1}"/>
                </a:ext>
              </a:extLst>
            </p:cNvPr>
            <p:cNvSpPr/>
            <p:nvPr/>
          </p:nvSpPr>
          <p:spPr>
            <a:xfrm>
              <a:off x="553556" y="1427912"/>
              <a:ext cx="2428240" cy="1612582"/>
            </a:xfrm>
            <a:prstGeom prst="cloud">
              <a:avLst/>
            </a:prstGeom>
            <a:solidFill>
              <a:schemeClr val="accent3"/>
            </a:solidFill>
            <a:ln>
              <a:noFill/>
            </a:ln>
            <a:effectLst>
              <a:outerShdw blurRad="44450" dist="27940" dir="5400000" algn="ctr">
                <a:srgbClr val="000000">
                  <a:alpha val="32000"/>
                </a:srgbClr>
              </a:outerShdw>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lnSpc>
                  <a:spcPct val="90000"/>
                </a:lnSpc>
              </a:pPr>
              <a:r>
                <a:rPr lang="en-US" sz="2000" dirty="0">
                  <a:solidFill>
                    <a:schemeClr val="bg1"/>
                  </a:solidFill>
                </a:rPr>
                <a:t>github.com</a:t>
              </a:r>
              <a:endParaRPr lang="en-US" sz="1600" dirty="0">
                <a:solidFill>
                  <a:schemeClr val="bg1"/>
                </a:solidFill>
              </a:endParaRPr>
            </a:p>
          </p:txBody>
        </p:sp>
        <p:pic>
          <p:nvPicPr>
            <p:cNvPr id="22" name="Picture 21">
              <a:extLst>
                <a:ext uri="{FF2B5EF4-FFF2-40B4-BE49-F238E27FC236}">
                  <a16:creationId xmlns:a16="http://schemas.microsoft.com/office/drawing/2014/main" id="{57000EB4-3A38-7444-A655-53F6824B84BE}"/>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996518" y="2081947"/>
              <a:ext cx="1359434" cy="713703"/>
            </a:xfrm>
            <a:prstGeom prst="rect">
              <a:avLst/>
            </a:prstGeom>
          </p:spPr>
        </p:pic>
      </p:grpSp>
      <p:sp>
        <p:nvSpPr>
          <p:cNvPr id="5" name="Cloud 4">
            <a:extLst>
              <a:ext uri="{FF2B5EF4-FFF2-40B4-BE49-F238E27FC236}">
                <a16:creationId xmlns:a16="http://schemas.microsoft.com/office/drawing/2014/main" id="{FF94D852-131A-0142-B8B0-0452F1A53090}"/>
              </a:ext>
            </a:extLst>
          </p:cNvPr>
          <p:cNvSpPr/>
          <p:nvPr/>
        </p:nvSpPr>
        <p:spPr>
          <a:xfrm>
            <a:off x="7665269" y="411480"/>
            <a:ext cx="2801460" cy="1762760"/>
          </a:xfrm>
          <a:prstGeom prst="cloud">
            <a:avLst/>
          </a:prstGeom>
          <a:solidFill>
            <a:schemeClr val="accent3"/>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t" anchorCtr="0" forceAA="0" compatLnSpc="1">
            <a:prstTxWarp prst="textNoShape">
              <a:avLst/>
            </a:prstTxWarp>
            <a:noAutofit/>
          </a:bodyPr>
          <a:lstStyle/>
          <a:p>
            <a:pPr algn="ctr">
              <a:lnSpc>
                <a:spcPct val="90000"/>
              </a:lnSpc>
            </a:pPr>
            <a:endParaRPr lang="en-US" sz="2000" u="sng" dirty="0">
              <a:solidFill>
                <a:schemeClr val="bg1"/>
              </a:solidFill>
            </a:endParaRPr>
          </a:p>
        </p:txBody>
      </p:sp>
      <p:grpSp>
        <p:nvGrpSpPr>
          <p:cNvPr id="31" name="Group 30">
            <a:extLst>
              <a:ext uri="{FF2B5EF4-FFF2-40B4-BE49-F238E27FC236}">
                <a16:creationId xmlns:a16="http://schemas.microsoft.com/office/drawing/2014/main" id="{7ACB0B7D-50E5-5340-9A0A-BB3352E02D45}"/>
              </a:ext>
            </a:extLst>
          </p:cNvPr>
          <p:cNvGrpSpPr/>
          <p:nvPr/>
        </p:nvGrpSpPr>
        <p:grpSpPr>
          <a:xfrm flipH="1">
            <a:off x="8648631" y="3926344"/>
            <a:ext cx="2801460" cy="2414665"/>
            <a:chOff x="151749" y="2986996"/>
            <a:chExt cx="2801460" cy="2414665"/>
          </a:xfrm>
        </p:grpSpPr>
        <p:grpSp>
          <p:nvGrpSpPr>
            <p:cNvPr id="32" name="Group 31">
              <a:extLst>
                <a:ext uri="{FF2B5EF4-FFF2-40B4-BE49-F238E27FC236}">
                  <a16:creationId xmlns:a16="http://schemas.microsoft.com/office/drawing/2014/main" id="{854A31D5-9525-8F4D-9DAD-9C1976E8AB30}"/>
                </a:ext>
              </a:extLst>
            </p:cNvPr>
            <p:cNvGrpSpPr/>
            <p:nvPr/>
          </p:nvGrpSpPr>
          <p:grpSpPr>
            <a:xfrm>
              <a:off x="553556" y="3465360"/>
              <a:ext cx="2079889" cy="1936301"/>
              <a:chOff x="2189316" y="2421413"/>
              <a:chExt cx="2079889" cy="1936301"/>
            </a:xfrm>
          </p:grpSpPr>
          <p:pic>
            <p:nvPicPr>
              <p:cNvPr id="34" name="Picture 33">
                <a:extLst>
                  <a:ext uri="{FF2B5EF4-FFF2-40B4-BE49-F238E27FC236}">
                    <a16:creationId xmlns:a16="http://schemas.microsoft.com/office/drawing/2014/main" id="{DE631E75-A223-C74D-9453-8563B9D0F090}"/>
                  </a:ext>
                </a:extLst>
              </p:cNvPr>
              <p:cNvPicPr>
                <a:picLocks noChangeAspect="1"/>
              </p:cNvPicPr>
              <p:nvPr/>
            </p:nvPicPr>
            <p:blipFill>
              <a:blip r:embed="rId4"/>
              <a:stretch>
                <a:fillRect/>
              </a:stretch>
            </p:blipFill>
            <p:spPr>
              <a:xfrm>
                <a:off x="2189316" y="2421413"/>
                <a:ext cx="1701963" cy="1701963"/>
              </a:xfrm>
              <a:prstGeom prst="rect">
                <a:avLst/>
              </a:prstGeom>
            </p:spPr>
          </p:pic>
          <p:sp>
            <p:nvSpPr>
              <p:cNvPr id="35" name="TextBox 34">
                <a:extLst>
                  <a:ext uri="{FF2B5EF4-FFF2-40B4-BE49-F238E27FC236}">
                    <a16:creationId xmlns:a16="http://schemas.microsoft.com/office/drawing/2014/main" id="{CE8FBB40-F728-9649-A238-2430F155D182}"/>
                  </a:ext>
                </a:extLst>
              </p:cNvPr>
              <p:cNvSpPr txBox="1"/>
              <p:nvPr/>
            </p:nvSpPr>
            <p:spPr>
              <a:xfrm rot="20740572">
                <a:off x="2237205" y="3923749"/>
                <a:ext cx="2032000" cy="433965"/>
              </a:xfrm>
              <a:prstGeom prst="rect">
                <a:avLst/>
              </a:prstGeom>
              <a:noFill/>
            </p:spPr>
            <p:txBody>
              <a:bodyPr wrap="square" lIns="118872" tIns="91440" rIns="118872" bIns="91440" rtlCol="0" anchor="ctr" anchorCtr="0">
                <a:spAutoFit/>
              </a:bodyPr>
              <a:lstStyle/>
              <a:p>
                <a:pPr algn="l">
                  <a:lnSpc>
                    <a:spcPct val="90000"/>
                  </a:lnSpc>
                </a:pPr>
                <a:r>
                  <a:rPr lang="en-US" dirty="0"/>
                  <a:t>gitlab.nersc.gov</a:t>
                </a:r>
              </a:p>
            </p:txBody>
          </p:sp>
        </p:grpSp>
        <p:sp>
          <p:nvSpPr>
            <p:cNvPr id="33" name="Rectangle 32">
              <a:extLst>
                <a:ext uri="{FF2B5EF4-FFF2-40B4-BE49-F238E27FC236}">
                  <a16:creationId xmlns:a16="http://schemas.microsoft.com/office/drawing/2014/main" id="{060FBE88-07C6-A644-88B9-23421D8928A1}"/>
                </a:ext>
              </a:extLst>
            </p:cNvPr>
            <p:cNvSpPr/>
            <p:nvPr/>
          </p:nvSpPr>
          <p:spPr>
            <a:xfrm flipH="1">
              <a:off x="151749" y="2986996"/>
              <a:ext cx="2801460" cy="923330"/>
            </a:xfrm>
            <a:prstGeom prst="rect">
              <a:avLst/>
            </a:prstGeom>
            <a:noFill/>
            <a:scene3d>
              <a:camera prst="orthographicFront">
                <a:rot lat="3956789" lon="20173801" rev="21594000"/>
              </a:camera>
              <a:lightRig rig="threePt" dir="t"/>
            </a:scene3d>
          </p:spPr>
          <p:txBody>
            <a:bodyPr wrap="squar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NERSC</a:t>
              </a:r>
            </a:p>
          </p:txBody>
        </p:sp>
      </p:grpSp>
      <p:sp>
        <p:nvSpPr>
          <p:cNvPr id="37" name="TextBox 36">
            <a:extLst>
              <a:ext uri="{FF2B5EF4-FFF2-40B4-BE49-F238E27FC236}">
                <a16:creationId xmlns:a16="http://schemas.microsoft.com/office/drawing/2014/main" id="{85F51BE9-6D75-D14E-A1D2-47290FC3B6DD}"/>
              </a:ext>
            </a:extLst>
          </p:cNvPr>
          <p:cNvSpPr txBox="1"/>
          <p:nvPr/>
        </p:nvSpPr>
        <p:spPr>
          <a:xfrm>
            <a:off x="2770747" y="2201766"/>
            <a:ext cx="2318479" cy="960263"/>
          </a:xfrm>
          <a:prstGeom prst="rect">
            <a:avLst/>
          </a:prstGeom>
          <a:noFill/>
        </p:spPr>
        <p:txBody>
          <a:bodyPr wrap="square" lIns="118872" tIns="91440" rIns="118872" bIns="91440" rtlCol="0" anchor="ctr" anchorCtr="0">
            <a:spAutoFit/>
          </a:bodyPr>
          <a:lstStyle/>
          <a:p>
            <a:pPr algn="l">
              <a:lnSpc>
                <a:spcPct val="90000"/>
              </a:lnSpc>
            </a:pPr>
            <a:r>
              <a:rPr lang="en-US" sz="2800" dirty="0"/>
              <a:t>Your code repository</a:t>
            </a:r>
          </a:p>
        </p:txBody>
      </p:sp>
      <p:sp>
        <p:nvSpPr>
          <p:cNvPr id="38" name="TextBox 37">
            <a:extLst>
              <a:ext uri="{FF2B5EF4-FFF2-40B4-BE49-F238E27FC236}">
                <a16:creationId xmlns:a16="http://schemas.microsoft.com/office/drawing/2014/main" id="{28A7E3F8-B119-9944-82D3-1B7B17B5F9B5}"/>
              </a:ext>
            </a:extLst>
          </p:cNvPr>
          <p:cNvSpPr txBox="1"/>
          <p:nvPr/>
        </p:nvSpPr>
        <p:spPr>
          <a:xfrm>
            <a:off x="7457297" y="2218824"/>
            <a:ext cx="2318479" cy="960263"/>
          </a:xfrm>
          <a:prstGeom prst="rect">
            <a:avLst/>
          </a:prstGeom>
          <a:noFill/>
        </p:spPr>
        <p:txBody>
          <a:bodyPr wrap="square" lIns="118872" tIns="91440" rIns="118872" bIns="91440" rtlCol="0" anchor="ctr" anchorCtr="0">
            <a:spAutoFit/>
          </a:bodyPr>
          <a:lstStyle/>
          <a:p>
            <a:pPr algn="l">
              <a:lnSpc>
                <a:spcPct val="90000"/>
              </a:lnSpc>
            </a:pPr>
            <a:r>
              <a:rPr lang="en-US" sz="2800" dirty="0"/>
              <a:t>Your CI Resources</a:t>
            </a:r>
          </a:p>
        </p:txBody>
      </p:sp>
      <p:sp>
        <p:nvSpPr>
          <p:cNvPr id="13" name="Arc 12">
            <a:extLst>
              <a:ext uri="{FF2B5EF4-FFF2-40B4-BE49-F238E27FC236}">
                <a16:creationId xmlns:a16="http://schemas.microsoft.com/office/drawing/2014/main" id="{508D9E39-67C4-1F40-885A-14A5F5FBE393}"/>
              </a:ext>
            </a:extLst>
          </p:cNvPr>
          <p:cNvSpPr/>
          <p:nvPr/>
        </p:nvSpPr>
        <p:spPr>
          <a:xfrm>
            <a:off x="-673751" y="1909605"/>
            <a:ext cx="6768163" cy="4896822"/>
          </a:xfrm>
          <a:prstGeom prst="arc">
            <a:avLst>
              <a:gd name="adj1" fmla="val 16783515"/>
              <a:gd name="adj2" fmla="val 14616"/>
            </a:avLst>
          </a:prstGeom>
          <a:ln w="25400">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5" name="Straight Arrow Connector 14">
            <a:extLst>
              <a:ext uri="{FF2B5EF4-FFF2-40B4-BE49-F238E27FC236}">
                <a16:creationId xmlns:a16="http://schemas.microsoft.com/office/drawing/2014/main" id="{EFAFF16C-8B1C-0F47-AF77-F36D931C0E07}"/>
              </a:ext>
            </a:extLst>
          </p:cNvPr>
          <p:cNvCxnSpPr/>
          <p:nvPr/>
        </p:nvCxnSpPr>
        <p:spPr>
          <a:xfrm flipV="1">
            <a:off x="3177292" y="1731818"/>
            <a:ext cx="5121581" cy="130155"/>
          </a:xfrm>
          <a:prstGeom prst="straightConnector1">
            <a:avLst/>
          </a:prstGeom>
          <a:ln w="25400">
            <a:tailEnd type="stealth" w="lg" len="lg"/>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AA388D7B-265B-3947-9495-10586AB76A8C}"/>
              </a:ext>
            </a:extLst>
          </p:cNvPr>
          <p:cNvCxnSpPr/>
          <p:nvPr/>
        </p:nvCxnSpPr>
        <p:spPr>
          <a:xfrm flipV="1">
            <a:off x="3115811" y="1425336"/>
            <a:ext cx="5121581" cy="130155"/>
          </a:xfrm>
          <a:prstGeom prst="straightConnector1">
            <a:avLst/>
          </a:prstGeom>
          <a:ln w="25400">
            <a:headEnd type="stealth" w="lg" len="lg"/>
            <a:tailEnd type="none" w="lg" len="lg"/>
          </a:ln>
        </p:spPr>
        <p:style>
          <a:lnRef idx="1">
            <a:schemeClr val="accent1"/>
          </a:lnRef>
          <a:fillRef idx="0">
            <a:schemeClr val="accent1"/>
          </a:fillRef>
          <a:effectRef idx="0">
            <a:schemeClr val="accent1"/>
          </a:effectRef>
          <a:fontRef idx="minor">
            <a:schemeClr val="tx1"/>
          </a:fontRef>
        </p:style>
      </p:cxnSp>
      <p:sp>
        <p:nvSpPr>
          <p:cNvPr id="42" name="Arc 41">
            <a:extLst>
              <a:ext uri="{FF2B5EF4-FFF2-40B4-BE49-F238E27FC236}">
                <a16:creationId xmlns:a16="http://schemas.microsoft.com/office/drawing/2014/main" id="{2A9AB693-07B8-A04E-AD61-6B7B70745D46}"/>
              </a:ext>
            </a:extLst>
          </p:cNvPr>
          <p:cNvSpPr/>
          <p:nvPr/>
        </p:nvSpPr>
        <p:spPr>
          <a:xfrm>
            <a:off x="-688750" y="1527554"/>
            <a:ext cx="7196798" cy="5706569"/>
          </a:xfrm>
          <a:prstGeom prst="arc">
            <a:avLst>
              <a:gd name="adj1" fmla="val 16783515"/>
              <a:gd name="adj2" fmla="val 14616"/>
            </a:avLst>
          </a:prstGeom>
          <a:ln w="25400">
            <a:headEnd type="none"/>
            <a:tail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Freeform 20">
            <a:extLst>
              <a:ext uri="{FF2B5EF4-FFF2-40B4-BE49-F238E27FC236}">
                <a16:creationId xmlns:a16="http://schemas.microsoft.com/office/drawing/2014/main" id="{8EDFD37D-1EA1-3549-AB95-B348A9BD09A6}"/>
              </a:ext>
            </a:extLst>
          </p:cNvPr>
          <p:cNvSpPr/>
          <p:nvPr/>
        </p:nvSpPr>
        <p:spPr>
          <a:xfrm>
            <a:off x="11343949" y="4567396"/>
            <a:ext cx="591639" cy="762000"/>
          </a:xfrm>
          <a:custGeom>
            <a:avLst/>
            <a:gdLst>
              <a:gd name="connsiteX0" fmla="*/ 0 w 591639"/>
              <a:gd name="connsiteY0" fmla="*/ 0 h 762000"/>
              <a:gd name="connsiteX1" fmla="*/ 484909 w 591639"/>
              <a:gd name="connsiteY1" fmla="*/ 138545 h 762000"/>
              <a:gd name="connsiteX2" fmla="*/ 554181 w 591639"/>
              <a:gd name="connsiteY2" fmla="*/ 554181 h 762000"/>
              <a:gd name="connsiteX3" fmla="*/ 13854 w 591639"/>
              <a:gd name="connsiteY3" fmla="*/ 762000 h 762000"/>
            </a:gdLst>
            <a:ahLst/>
            <a:cxnLst>
              <a:cxn ang="0">
                <a:pos x="connsiteX0" y="connsiteY0"/>
              </a:cxn>
              <a:cxn ang="0">
                <a:pos x="connsiteX1" y="connsiteY1"/>
              </a:cxn>
              <a:cxn ang="0">
                <a:pos x="connsiteX2" y="connsiteY2"/>
              </a:cxn>
              <a:cxn ang="0">
                <a:pos x="connsiteX3" y="connsiteY3"/>
              </a:cxn>
            </a:cxnLst>
            <a:rect l="l" t="t" r="r" b="b"/>
            <a:pathLst>
              <a:path w="591639" h="762000">
                <a:moveTo>
                  <a:pt x="0" y="0"/>
                </a:moveTo>
                <a:cubicBezTo>
                  <a:pt x="196273" y="23091"/>
                  <a:pt x="392546" y="46182"/>
                  <a:pt x="484909" y="138545"/>
                </a:cubicBezTo>
                <a:cubicBezTo>
                  <a:pt x="577272" y="230908"/>
                  <a:pt x="632690" y="450272"/>
                  <a:pt x="554181" y="554181"/>
                </a:cubicBezTo>
                <a:cubicBezTo>
                  <a:pt x="475672" y="658090"/>
                  <a:pt x="244763" y="710045"/>
                  <a:pt x="13854" y="762000"/>
                </a:cubicBezTo>
              </a:path>
            </a:pathLst>
          </a:custGeom>
          <a:noFill/>
          <a:ln w="25400">
            <a:solidFill>
              <a:schemeClr val="accent1">
                <a:shade val="95000"/>
                <a:satMod val="105000"/>
              </a:schemeClr>
            </a:solidFill>
            <a:tailEnd type="stealth" w="lg" len="lg"/>
          </a:ln>
          <a:effectLst>
            <a:outerShdw blurRad="44450" dist="27940" dir="5400000" algn="ctr">
              <a:srgbClr val="000000">
                <a:alpha val="32000"/>
              </a:srgbClr>
            </a:outerShdw>
          </a:effectLst>
        </p:spPr>
        <p:txBody>
          <a:bodyPr rtlCol="0" anchor="ctr"/>
          <a:lstStyle/>
          <a:p>
            <a:pPr algn="ctr"/>
            <a:endParaRPr lang="en-US"/>
          </a:p>
        </p:txBody>
      </p:sp>
      <p:cxnSp>
        <p:nvCxnSpPr>
          <p:cNvPr id="25" name="Straight Arrow Connector 24">
            <a:extLst>
              <a:ext uri="{FF2B5EF4-FFF2-40B4-BE49-F238E27FC236}">
                <a16:creationId xmlns:a16="http://schemas.microsoft.com/office/drawing/2014/main" id="{8C7131A9-9A98-AC47-B8AF-E9592397D651}"/>
              </a:ext>
            </a:extLst>
          </p:cNvPr>
          <p:cNvCxnSpPr/>
          <p:nvPr/>
        </p:nvCxnSpPr>
        <p:spPr>
          <a:xfrm flipV="1">
            <a:off x="3173062" y="963212"/>
            <a:ext cx="1032423" cy="973600"/>
          </a:xfrm>
          <a:prstGeom prst="straightConnector1">
            <a:avLst/>
          </a:prstGeom>
          <a:ln w="25400">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59A17C09-59F3-5E41-93DB-ED3706369652}"/>
              </a:ext>
            </a:extLst>
          </p:cNvPr>
          <p:cNvCxnSpPr/>
          <p:nvPr/>
        </p:nvCxnSpPr>
        <p:spPr>
          <a:xfrm flipV="1">
            <a:off x="3173063" y="581161"/>
            <a:ext cx="1032423" cy="973600"/>
          </a:xfrm>
          <a:prstGeom prst="straightConnector1">
            <a:avLst/>
          </a:prstGeom>
          <a:ln w="25400">
            <a:headEnd type="stealth" w="lg" len="lg"/>
            <a:tailEnd type="none" w="lg" len="lg"/>
          </a:ln>
        </p:spPr>
        <p:style>
          <a:lnRef idx="1">
            <a:schemeClr val="accent1"/>
          </a:lnRef>
          <a:fillRef idx="0">
            <a:schemeClr val="accent1"/>
          </a:fillRef>
          <a:effectRef idx="0">
            <a:schemeClr val="accent1"/>
          </a:effectRef>
          <a:fontRef idx="minor">
            <a:schemeClr val="tx1"/>
          </a:fontRef>
        </p:style>
      </p:cxnSp>
      <p:sp>
        <p:nvSpPr>
          <p:cNvPr id="45" name="Cloud 44">
            <a:extLst>
              <a:ext uri="{FF2B5EF4-FFF2-40B4-BE49-F238E27FC236}">
                <a16:creationId xmlns:a16="http://schemas.microsoft.com/office/drawing/2014/main" id="{17EAE5D7-6051-4649-A34E-C07C282391C6}"/>
              </a:ext>
            </a:extLst>
          </p:cNvPr>
          <p:cNvSpPr/>
          <p:nvPr/>
        </p:nvSpPr>
        <p:spPr>
          <a:xfrm>
            <a:off x="4317653" y="-25038"/>
            <a:ext cx="2335429" cy="1193570"/>
          </a:xfrm>
          <a:prstGeom prst="cloud">
            <a:avLst/>
          </a:prstGeom>
          <a:solidFill>
            <a:schemeClr val="accent3"/>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t" anchorCtr="0" forceAA="0" compatLnSpc="1">
            <a:prstTxWarp prst="textNoShape">
              <a:avLst/>
            </a:prstTxWarp>
            <a:noAutofit/>
          </a:bodyPr>
          <a:lstStyle/>
          <a:p>
            <a:pPr algn="ctr">
              <a:lnSpc>
                <a:spcPct val="90000"/>
              </a:lnSpc>
            </a:pPr>
            <a:r>
              <a:rPr lang="en-US" sz="2000" dirty="0" err="1">
                <a:solidFill>
                  <a:schemeClr val="bg1"/>
                </a:solidFill>
              </a:rPr>
              <a:t>codecov.io</a:t>
            </a:r>
            <a:endParaRPr lang="en-US" sz="2000" dirty="0">
              <a:solidFill>
                <a:schemeClr val="bg1"/>
              </a:solidFill>
            </a:endParaRPr>
          </a:p>
        </p:txBody>
      </p:sp>
      <p:pic>
        <p:nvPicPr>
          <p:cNvPr id="48" name="Picture 47">
            <a:extLst>
              <a:ext uri="{FF2B5EF4-FFF2-40B4-BE49-F238E27FC236}">
                <a16:creationId xmlns:a16="http://schemas.microsoft.com/office/drawing/2014/main" id="{C2DE1634-13A6-6D4F-9F05-C887668B044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289682" y="550057"/>
            <a:ext cx="470605" cy="457532"/>
          </a:xfrm>
          <a:prstGeom prst="rect">
            <a:avLst/>
          </a:prstGeom>
        </p:spPr>
      </p:pic>
      <p:cxnSp>
        <p:nvCxnSpPr>
          <p:cNvPr id="49" name="Straight Arrow Connector 48">
            <a:extLst>
              <a:ext uri="{FF2B5EF4-FFF2-40B4-BE49-F238E27FC236}">
                <a16:creationId xmlns:a16="http://schemas.microsoft.com/office/drawing/2014/main" id="{8B0DB8B3-5868-3148-B273-B06A17AA555F}"/>
              </a:ext>
            </a:extLst>
          </p:cNvPr>
          <p:cNvCxnSpPr>
            <a:cxnSpLocks/>
          </p:cNvCxnSpPr>
          <p:nvPr/>
        </p:nvCxnSpPr>
        <p:spPr>
          <a:xfrm>
            <a:off x="7264075" y="5711447"/>
            <a:ext cx="1268509" cy="0"/>
          </a:xfrm>
          <a:prstGeom prst="straightConnector1">
            <a:avLst/>
          </a:prstGeom>
          <a:ln w="25400">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AA9FBA09-2B49-444C-980E-D6F0610B7BF8}"/>
              </a:ext>
            </a:extLst>
          </p:cNvPr>
          <p:cNvCxnSpPr>
            <a:cxnSpLocks/>
          </p:cNvCxnSpPr>
          <p:nvPr/>
        </p:nvCxnSpPr>
        <p:spPr>
          <a:xfrm>
            <a:off x="7264076" y="5329396"/>
            <a:ext cx="1287923" cy="0"/>
          </a:xfrm>
          <a:prstGeom prst="straightConnector1">
            <a:avLst/>
          </a:prstGeom>
          <a:ln w="25400">
            <a:headEnd type="stealth" w="lg" len="lg"/>
            <a:tailEnd type="none" w="lg" len="lg"/>
          </a:ln>
        </p:spPr>
        <p:style>
          <a:lnRef idx="1">
            <a:schemeClr val="accent1"/>
          </a:lnRef>
          <a:fillRef idx="0">
            <a:schemeClr val="accent1"/>
          </a:fillRef>
          <a:effectRef idx="0">
            <a:schemeClr val="accent1"/>
          </a:effectRef>
          <a:fontRef idx="minor">
            <a:schemeClr val="tx1"/>
          </a:fontRef>
        </p:style>
      </p:cxnSp>
      <p:pic>
        <p:nvPicPr>
          <p:cNvPr id="11" name="Picture 10" descr="Logo&#10;&#10;Description automatically generated">
            <a:extLst>
              <a:ext uri="{FF2B5EF4-FFF2-40B4-BE49-F238E27FC236}">
                <a16:creationId xmlns:a16="http://schemas.microsoft.com/office/drawing/2014/main" id="{08EF9A80-4084-554A-83A6-816E99F9322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380164" y="944122"/>
            <a:ext cx="1370220" cy="822132"/>
          </a:xfrm>
          <a:prstGeom prst="rect">
            <a:avLst/>
          </a:prstGeom>
        </p:spPr>
      </p:pic>
    </p:spTree>
    <p:extLst>
      <p:ext uri="{BB962C8B-B14F-4D97-AF65-F5344CB8AC3E}">
        <p14:creationId xmlns:p14="http://schemas.microsoft.com/office/powerpoint/2010/main" val="2338566141"/>
      </p:ext>
    </p:extLst>
  </p:cSld>
  <p:clrMapOvr>
    <a:masterClrMapping/>
  </p:clrMapOvr>
</p:sld>
</file>

<file path=ppt/theme/theme1.xml><?xml version="1.0" encoding="utf-8"?>
<a:theme xmlns:a="http://schemas.openxmlformats.org/drawingml/2006/main" name="Presentations (Wide Screen)">
  <a:themeElements>
    <a:clrScheme name="ECP 171103 final">
      <a:dk1>
        <a:sysClr val="windowText" lastClr="000000"/>
      </a:dk1>
      <a:lt1>
        <a:sysClr val="window" lastClr="FFFFFF"/>
      </a:lt1>
      <a:dk2>
        <a:srgbClr val="266093"/>
      </a:dk2>
      <a:lt2>
        <a:srgbClr val="FFFFFF"/>
      </a:lt2>
      <a:accent1>
        <a:srgbClr val="2A75BB"/>
      </a:accent1>
      <a:accent2>
        <a:srgbClr val="84B641"/>
      </a:accent2>
      <a:accent3>
        <a:srgbClr val="43B1E5"/>
      </a:accent3>
      <a:accent4>
        <a:srgbClr val="D13940"/>
      </a:accent4>
      <a:accent5>
        <a:srgbClr val="C39C2F"/>
      </a:accent5>
      <a:accent6>
        <a:srgbClr val="7F7F7F"/>
      </a:accent6>
      <a:hlink>
        <a:srgbClr val="A03123"/>
      </a:hlink>
      <a:folHlink>
        <a:srgbClr val="00000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solidFill>
        <a:ln>
          <a:noFill/>
        </a:ln>
        <a:effectLst>
          <a:outerShdw blurRad="44450" dist="27940" dir="5400000" algn="ctr">
            <a:srgbClr val="000000">
              <a:alpha val="32000"/>
            </a:srgbClr>
          </a:outerShdw>
        </a:effectLst>
      </a:spPr>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defPPr algn="ctr">
          <a:lnSpc>
            <a:spcPct val="90000"/>
          </a:lnSpc>
          <a:defRPr sz="2000" dirty="0">
            <a:solidFill>
              <a:schemeClr val="bg1"/>
            </a:solidFill>
          </a:defRPr>
        </a:defPPr>
      </a:lstStyle>
    </a:spDef>
    <a:txDef>
      <a:spPr>
        <a:noFill/>
      </a:spPr>
      <a:bodyPr wrap="square" lIns="118872" tIns="91440" rIns="118872" bIns="91440" rtlCol="0" anchor="ctr" anchorCtr="0">
        <a:spAutoFit/>
      </a:bodyPr>
      <a:lstStyle>
        <a:defPPr algn="l">
          <a:lnSpc>
            <a:spcPct val="90000"/>
          </a:lnSpc>
          <a:defRPr dirty="0" smtClean="0"/>
        </a:defPPr>
      </a:lstStyle>
    </a:txDef>
  </a:objectDefaults>
  <a:extraClrSchemeLst/>
  <a:extLst>
    <a:ext uri="{05A4C25C-085E-4340-85A3-A5531E510DB2}">
      <thm15:themeFamily xmlns:thm15="http://schemas.microsoft.com/office/thememl/2012/main" name="ECP_PowerPointTemplate-v1.0_20171106" id="{82BFD86B-8FF4-4B2C-AD68-5655622D7E2C}" vid="{C92328A0-5FA1-40E2-AE72-E588ED49ADD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65464437F680748A68B85EB6594EA7D" ma:contentTypeVersion="0" ma:contentTypeDescription="Create a new document." ma:contentTypeScope="" ma:versionID="fe3f4dd58d5914c51cfc6deaa8ad845c">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8DB7DEB-074E-4EE8-9B6E-FD277323109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2.xml><?xml version="1.0" encoding="utf-8"?>
<ds:datastoreItem xmlns:ds="http://schemas.openxmlformats.org/officeDocument/2006/customXml" ds:itemID="{A50EC660-24D0-43A0-AE5E-E274115E726B}">
  <ds:schemaRefs>
    <ds:schemaRef ds:uri="http://purl.org/dc/terms/"/>
    <ds:schemaRef ds:uri="http://schemas.openxmlformats.org/package/2006/metadata/core-properties"/>
    <ds:schemaRef ds:uri="http://purl.org/dc/dcmitype/"/>
    <ds:schemaRef ds:uri="http://schemas.microsoft.com/office/2006/documentManagement/types"/>
    <ds:schemaRef ds:uri="http://schemas.microsoft.com/office/2006/metadata/properties"/>
    <ds:schemaRef ds:uri="http://www.w3.org/XML/1998/namespace"/>
    <ds:schemaRef ds:uri="http://purl.org/dc/elements/1.1/"/>
    <ds:schemaRef ds:uri="http://schemas.microsoft.com/office/infopath/2007/PartnerControls"/>
  </ds:schemaRefs>
</ds:datastoreItem>
</file>

<file path=customXml/itemProps3.xml><?xml version="1.0" encoding="utf-8"?>
<ds:datastoreItem xmlns:ds="http://schemas.openxmlformats.org/officeDocument/2006/customXml" ds:itemID="{19E20559-B232-4371-8690-E3D8007EDB8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ECP_PowerPoint_Template-v1.0_20171106</Template>
  <TotalTime>8439</TotalTime>
  <Words>1639</Words>
  <Application>Microsoft Office PowerPoint</Application>
  <PresentationFormat>Custom</PresentationFormat>
  <Paragraphs>171</Paragraphs>
  <Slides>20</Slides>
  <Notes>8</Notes>
  <HiddenSlides>4</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20</vt:i4>
      </vt:variant>
    </vt:vector>
  </HeadingPairs>
  <TitlesOfParts>
    <vt:vector size="24" baseType="lpstr">
      <vt:lpstr>Arial</vt:lpstr>
      <vt:lpstr>Arial Black</vt:lpstr>
      <vt:lpstr>Calibri</vt:lpstr>
      <vt:lpstr>Presentations (Wide Screen)</vt:lpstr>
      <vt:lpstr>Continuous Integration</vt:lpstr>
      <vt:lpstr>License, Citation and Acknowledgements</vt:lpstr>
      <vt:lpstr>What is Continuous Integration (CI)</vt:lpstr>
      <vt:lpstr>CI Components</vt:lpstr>
      <vt:lpstr>Test Driven Development vs. Automated Testing vs. CI</vt:lpstr>
      <vt:lpstr>Examples…</vt:lpstr>
      <vt:lpstr>What can make CI difficult</vt:lpstr>
      <vt:lpstr>CI Resources (Where do jobs run?)</vt:lpstr>
      <vt:lpstr>Examples…</vt:lpstr>
      <vt:lpstr>Getting started with CI</vt:lpstr>
      <vt:lpstr>Getting started with CI: </vt:lpstr>
      <vt:lpstr>Getting started with GitHub Actions: </vt:lpstr>
      <vt:lpstr>github.com</vt:lpstr>
      <vt:lpstr>GitHub Actions – results of workflow test runs</vt:lpstr>
      <vt:lpstr>GitHub Pull Request Status Indicators</vt:lpstr>
      <vt:lpstr>GitHub Actions – Key Elements of Defining Tests</vt:lpstr>
      <vt:lpstr>GitHub Actions – Key Elements of Defining Tests</vt:lpstr>
      <vt:lpstr>GitHub Actions – Key Elements of Defining Tests</vt:lpstr>
      <vt:lpstr>Going Further with CI</vt:lpstr>
      <vt:lpstr>Summary</vt:lpstr>
    </vt:vector>
  </TitlesOfParts>
  <Company>ORNL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Challenges of Exascale Computing</dc:title>
  <dc:creator>Bernholdt, David E.</dc:creator>
  <cp:lastModifiedBy>Bernholdt, David</cp:lastModifiedBy>
  <cp:revision>250</cp:revision>
  <cp:lastPrinted>2017-11-02T18:35:01Z</cp:lastPrinted>
  <dcterms:created xsi:type="dcterms:W3CDTF">2018-11-06T17:28:56Z</dcterms:created>
  <dcterms:modified xsi:type="dcterms:W3CDTF">2022-05-19T22:36:58Z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0x010100565464437F680748A68B85EB6594EA7D</vt:lpwstr>
  </property>
</Properties>
</file>